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62" r:id="rId2"/>
    <p:sldId id="263" r:id="rId3"/>
    <p:sldId id="268" r:id="rId4"/>
    <p:sldId id="269" r:id="rId5"/>
    <p:sldId id="271" r:id="rId6"/>
    <p:sldId id="272" r:id="rId7"/>
    <p:sldId id="267" r:id="rId8"/>
    <p:sldId id="281" r:id="rId9"/>
    <p:sldId id="282" r:id="rId10"/>
    <p:sldId id="273" r:id="rId11"/>
    <p:sldId id="275" r:id="rId12"/>
    <p:sldId id="279" r:id="rId13"/>
    <p:sldId id="278" r:id="rId14"/>
    <p:sldId id="277" r:id="rId15"/>
    <p:sldId id="276" r:id="rId16"/>
    <p:sldId id="274" r:id="rId17"/>
    <p:sldId id="266"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223" autoAdjust="0"/>
  </p:normalViewPr>
  <p:slideViewPr>
    <p:cSldViewPr>
      <p:cViewPr varScale="1">
        <p:scale>
          <a:sx n="59" d="100"/>
          <a:sy n="59" d="100"/>
        </p:scale>
        <p:origin x="2078"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620748-185E-4535-9491-69CFB35A9E85}" type="datetimeFigureOut">
              <a:rPr lang="en-AU" smtClean="0"/>
              <a:pPr/>
              <a:t>27/07/2020</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D85C75-04BD-4218-ADC4-230F652A47BE}" type="slidenum">
              <a:rPr lang="en-AU" smtClean="0"/>
              <a:pPr/>
              <a:t>‹#›</a:t>
            </a:fld>
            <a:endParaRPr lang="en-AU"/>
          </a:p>
        </p:txBody>
      </p:sp>
    </p:spTree>
    <p:extLst>
      <p:ext uri="{BB962C8B-B14F-4D97-AF65-F5344CB8AC3E}">
        <p14:creationId xmlns:p14="http://schemas.microsoft.com/office/powerpoint/2010/main" val="2007361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CD85C75-04BD-4218-ADC4-230F652A47BE}" type="slidenum">
              <a:rPr lang="en-AU" smtClean="0"/>
              <a:pPr/>
              <a:t>3</a:t>
            </a:fld>
            <a:endParaRPr lang="en-AU"/>
          </a:p>
        </p:txBody>
      </p:sp>
    </p:spTree>
    <p:extLst>
      <p:ext uri="{BB962C8B-B14F-4D97-AF65-F5344CB8AC3E}">
        <p14:creationId xmlns:p14="http://schemas.microsoft.com/office/powerpoint/2010/main" val="2775022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CD85C75-04BD-4218-ADC4-230F652A47BE}" type="slidenum">
              <a:rPr lang="en-AU" smtClean="0"/>
              <a:pPr/>
              <a:t>10</a:t>
            </a:fld>
            <a:endParaRPr lang="en-AU"/>
          </a:p>
        </p:txBody>
      </p:sp>
    </p:spTree>
    <p:extLst>
      <p:ext uri="{BB962C8B-B14F-4D97-AF65-F5344CB8AC3E}">
        <p14:creationId xmlns:p14="http://schemas.microsoft.com/office/powerpoint/2010/main" val="4163870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experiment (a participant attending</a:t>
            </a:r>
            <a:r>
              <a:rPr lang="en-US" baseline="0" dirty="0"/>
              <a:t> web search tasks and the brain activity was being captured as EEG data</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participant was fitted with an appropriate sized 32 channels </a:t>
            </a:r>
            <a:r>
              <a:rPr lang="en-US" sz="1200" kern="1200" dirty="0" err="1">
                <a:solidFill>
                  <a:schemeClr val="tx1"/>
                </a:solidFill>
                <a:effectLst/>
                <a:latin typeface="+mn-lt"/>
                <a:ea typeface="+mn-ea"/>
                <a:cs typeface="+mn-cs"/>
              </a:rPr>
              <a:t>Quikcap</a:t>
            </a:r>
            <a:r>
              <a:rPr lang="en-US" sz="1200" kern="1200" dirty="0">
                <a:solidFill>
                  <a:schemeClr val="tx1"/>
                </a:solidFill>
                <a:effectLst/>
                <a:latin typeface="+mn-lt"/>
                <a:ea typeface="+mn-ea"/>
                <a:cs typeface="+mn-cs"/>
              </a:rPr>
              <a:t>.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6CD85C75-04BD-4218-ADC4-230F652A47BE}" type="slidenum">
              <a:rPr lang="en-AU" smtClean="0"/>
              <a:pPr/>
              <a:t>14</a:t>
            </a:fld>
            <a:endParaRPr lang="en-AU"/>
          </a:p>
        </p:txBody>
      </p:sp>
    </p:spTree>
    <p:extLst>
      <p:ext uri="{BB962C8B-B14F-4D97-AF65-F5344CB8AC3E}">
        <p14:creationId xmlns:p14="http://schemas.microsoft.com/office/powerpoint/2010/main" val="1121476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Figure. Transfer Entropy Analysis Framework for Web Search (TEAF-WS)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figure illustrate</a:t>
            </a:r>
            <a:r>
              <a:rPr lang="en-US" sz="1200" b="0" kern="1200" baseline="0" dirty="0">
                <a:solidFill>
                  <a:schemeClr val="tx1"/>
                </a:solidFill>
                <a:effectLst/>
                <a:latin typeface="+mn-lt"/>
                <a:ea typeface="+mn-ea"/>
                <a:cs typeface="+mn-cs"/>
              </a:rPr>
              <a:t> t</a:t>
            </a:r>
            <a:r>
              <a:rPr lang="en-US" sz="1200" kern="1200" dirty="0">
                <a:solidFill>
                  <a:schemeClr val="tx1"/>
                </a:solidFill>
                <a:effectLst/>
                <a:latin typeface="+mn-lt"/>
                <a:ea typeface="+mn-ea"/>
                <a:cs typeface="+mn-cs"/>
              </a:rPr>
              <a:t>he data, information processing and associated computational steps.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CD85C75-04BD-4218-ADC4-230F652A47BE}" type="slidenum">
              <a:rPr lang="en-AU" smtClean="0"/>
              <a:pPr/>
              <a:t>15</a:t>
            </a:fld>
            <a:endParaRPr lang="en-AU"/>
          </a:p>
        </p:txBody>
      </p:sp>
    </p:spTree>
    <p:extLst>
      <p:ext uri="{BB962C8B-B14F-4D97-AF65-F5344CB8AC3E}">
        <p14:creationId xmlns:p14="http://schemas.microsoft.com/office/powerpoint/2010/main" val="2364185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83183FF2-013A-48E9-8516-455269B381BE}" type="datetime1">
              <a:rPr lang="en-AU" smtClean="0"/>
              <a:pPr/>
              <a:t>27/07/2020</a:t>
            </a:fld>
            <a:endParaRPr lang="en-AU"/>
          </a:p>
        </p:txBody>
      </p:sp>
      <p:sp>
        <p:nvSpPr>
          <p:cNvPr id="19" name="Footer Placeholder 18"/>
          <p:cNvSpPr>
            <a:spLocks noGrp="1"/>
          </p:cNvSpPr>
          <p:nvPr>
            <p:ph type="ftr" sz="quarter" idx="11"/>
          </p:nvPr>
        </p:nvSpPr>
        <p:spPr/>
        <p:txBody>
          <a:bodyPr/>
          <a:lstStyle/>
          <a:p>
            <a:endParaRPr lang="en-AU"/>
          </a:p>
        </p:txBody>
      </p:sp>
      <p:sp>
        <p:nvSpPr>
          <p:cNvPr id="27" name="Slide Number Placeholder 26"/>
          <p:cNvSpPr>
            <a:spLocks noGrp="1"/>
          </p:cNvSpPr>
          <p:nvPr>
            <p:ph type="sldNum" sz="quarter" idx="12"/>
          </p:nvPr>
        </p:nvSpPr>
        <p:spPr/>
        <p:txBody>
          <a:bodyPr/>
          <a:lstStyle/>
          <a:p>
            <a:fld id="{CD6C4A60-4526-4780-800F-EAE872A0A01D}" type="slidenum">
              <a:rPr lang="en-AU" smtClean="0"/>
              <a:pPr/>
              <a:t>‹#›</a:t>
            </a:fld>
            <a:endParaRPr lang="en-AU"/>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DB7129F-5ACD-4E10-A48C-BB9DA739848C}" type="datetime1">
              <a:rPr lang="en-AU" smtClean="0"/>
              <a:pPr/>
              <a:t>27/07/2020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D6C4A60-4526-4780-800F-EAE872A0A01D}" type="slidenum">
              <a:rPr lang="en-AU" smtClean="0"/>
              <a:pPr/>
              <a:t>‹#›</a:t>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5905B50-5382-4B9E-980E-578A449DB876}" type="datetime1">
              <a:rPr lang="en-AU" smtClean="0"/>
              <a:pPr/>
              <a:t>27/07/2020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D6C4A60-4526-4780-800F-EAE872A0A01D}" type="slidenum">
              <a:rPr lang="en-AU" smtClean="0"/>
              <a:pPr/>
              <a:t>‹#›</a:t>
            </a:fld>
            <a:endParaRPr lang="en-A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7CCBC3D-BE85-4591-A349-980823722266}" type="datetime1">
              <a:rPr lang="en-AU" smtClean="0"/>
              <a:pPr/>
              <a:t>27/07/2020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D6C4A60-4526-4780-800F-EAE872A0A01D}" type="slidenum">
              <a:rPr lang="en-AU" smtClean="0"/>
              <a:pPr/>
              <a:t>‹#›</a:t>
            </a:fld>
            <a:endParaRPr lang="en-A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A484599B-7E50-45F1-9DED-4FA239976605}" type="datetime1">
              <a:rPr lang="en-AU" smtClean="0"/>
              <a:pPr/>
              <a:t>27/07/2020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D6C4A60-4526-4780-800F-EAE872A0A01D}" type="slidenum">
              <a:rPr lang="en-AU" smtClean="0"/>
              <a:pPr/>
              <a:t>‹#›</a:t>
            </a:fld>
            <a:endParaRPr lang="en-AU"/>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E89AAA9-73C9-4244-9E67-0800803E7633}" type="datetime1">
              <a:rPr lang="en-AU" smtClean="0"/>
              <a:pPr/>
              <a:t>27/07/2020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D6C4A60-4526-4780-800F-EAE872A0A01D}" type="slidenum">
              <a:rPr lang="en-AU" smtClean="0"/>
              <a:pPr/>
              <a:t>‹#›</a:t>
            </a:fld>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C392FE4B-CE07-4732-9788-E62515E17EB4}" type="datetime1">
              <a:rPr lang="en-AU" smtClean="0"/>
              <a:pPr/>
              <a:t>27/07/2020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CD6C4A60-4526-4780-800F-EAE872A0A01D}" type="slidenum">
              <a:rPr lang="en-AU" smtClean="0"/>
              <a:pPr/>
              <a:t>‹#›</a:t>
            </a:fld>
            <a:endParaRPr lang="en-A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C65CCF52-DC85-4846-A29D-3A30B1D85791}" type="datetime1">
              <a:rPr lang="en-AU" smtClean="0"/>
              <a:pPr/>
              <a:t>27/07/2020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CD6C4A60-4526-4780-800F-EAE872A0A01D}" type="slidenum">
              <a:rPr lang="en-AU" smtClean="0"/>
              <a:pPr/>
              <a:t>‹#›</a:t>
            </a:fld>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DE7778-A89E-4544-B312-9FC8964F4822}" type="datetime1">
              <a:rPr lang="en-AU" smtClean="0"/>
              <a:pPr/>
              <a:t>27/07/2020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CD6C4A60-4526-4780-800F-EAE872A0A01D}" type="slidenum">
              <a:rPr lang="en-AU" smtClean="0"/>
              <a:pPr/>
              <a:t>‹#›</a:t>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B82A2A3-C4BA-40B4-BB91-AA7773833D91}" type="datetime1">
              <a:rPr lang="en-AU" smtClean="0"/>
              <a:pPr/>
              <a:t>27/07/2020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D6C4A60-4526-4780-800F-EAE872A0A01D}" type="slidenum">
              <a:rPr lang="en-AU" smtClean="0"/>
              <a:pPr/>
              <a:t>‹#›</a:t>
            </a:fld>
            <a:endParaRPr lang="en-A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83CAF50F-FD3B-46C9-B147-BE4500691C48}" type="datetime1">
              <a:rPr lang="en-AU" smtClean="0"/>
              <a:pPr/>
              <a:t>27/07/2020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a:xfrm>
            <a:off x="8077200" y="6356350"/>
            <a:ext cx="609600" cy="365125"/>
          </a:xfrm>
        </p:spPr>
        <p:txBody>
          <a:bodyPr/>
          <a:lstStyle/>
          <a:p>
            <a:fld id="{CD6C4A60-4526-4780-800F-EAE872A0A01D}" type="slidenum">
              <a:rPr lang="en-AU" smtClean="0"/>
              <a:pPr/>
              <a:t>‹#›</a:t>
            </a:fld>
            <a:endParaRPr lang="en-AU"/>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A55164B-9D49-44BE-83F2-2423D6DA2263}" type="datetime1">
              <a:rPr lang="en-AU" smtClean="0"/>
              <a:pPr/>
              <a:t>27/07/2020</a:t>
            </a:fld>
            <a:endParaRPr lang="en-AU"/>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AU"/>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CD6C4A60-4526-4780-800F-EAE872A0A01D}" type="slidenum">
              <a:rPr lang="en-AU" smtClean="0"/>
              <a:pPr/>
              <a:t>‹#›</a:t>
            </a:fld>
            <a:endParaRPr lang="en-AU"/>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5152" y="1628800"/>
            <a:ext cx="7851648" cy="1828800"/>
          </a:xfrm>
        </p:spPr>
        <p:txBody>
          <a:bodyPr>
            <a:normAutofit/>
          </a:bodyPr>
          <a:lstStyle/>
          <a:p>
            <a:pPr algn="ctr"/>
            <a:r>
              <a:rPr lang="en-AU" sz="4000" dirty="0"/>
              <a:t>Week 3: </a:t>
            </a:r>
            <a:br>
              <a:rPr lang="en-AU" sz="4000" dirty="0"/>
            </a:br>
            <a:r>
              <a:rPr lang="en-AU" sz="4000" dirty="0">
                <a:effectLst/>
              </a:rPr>
              <a:t>Conducting interdisciplinary research: An overview</a:t>
            </a:r>
            <a:endParaRPr lang="en-AU" sz="4000" dirty="0"/>
          </a:p>
        </p:txBody>
      </p:sp>
      <p:sp>
        <p:nvSpPr>
          <p:cNvPr id="5" name="Slide Number Placeholder 4"/>
          <p:cNvSpPr>
            <a:spLocks noGrp="1"/>
          </p:cNvSpPr>
          <p:nvPr>
            <p:ph type="sldNum" sz="quarter" idx="12"/>
          </p:nvPr>
        </p:nvSpPr>
        <p:spPr/>
        <p:txBody>
          <a:bodyPr/>
          <a:lstStyle/>
          <a:p>
            <a:fld id="{CD6C4A60-4526-4780-800F-EAE872A0A01D}" type="slidenum">
              <a:rPr lang="en-AU" smtClean="0"/>
              <a:pPr/>
              <a:t>1</a:t>
            </a:fld>
            <a:endParaRPr lang="en-AU"/>
          </a:p>
        </p:txBody>
      </p:sp>
      <p:sp>
        <p:nvSpPr>
          <p:cNvPr id="4" name="Subtitle 2"/>
          <p:cNvSpPr>
            <a:spLocks noGrp="1"/>
          </p:cNvSpPr>
          <p:nvPr>
            <p:ph type="subTitle" idx="1"/>
          </p:nvPr>
        </p:nvSpPr>
        <p:spPr>
          <a:xfrm>
            <a:off x="611560" y="4653136"/>
            <a:ext cx="7854696" cy="1368152"/>
          </a:xfrm>
        </p:spPr>
        <p:txBody>
          <a:bodyPr>
            <a:normAutofit/>
          </a:bodyPr>
          <a:lstStyle/>
          <a:p>
            <a:pPr algn="ctr"/>
            <a:r>
              <a:rPr lang="en-AU" dirty="0"/>
              <a:t>INFT 4017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836712"/>
            <a:ext cx="8579296" cy="5631904"/>
          </a:xfrm>
        </p:spPr>
        <p:txBody>
          <a:bodyPr>
            <a:normAutofit fontScale="92500" lnSpcReduction="10000"/>
          </a:bodyPr>
          <a:lstStyle/>
          <a:p>
            <a:r>
              <a:rPr lang="en-AU" b="1" dirty="0"/>
              <a:t>Understanding brain activity during Web searching </a:t>
            </a:r>
          </a:p>
          <a:p>
            <a:pPr marL="0" indent="0">
              <a:buNone/>
            </a:pPr>
            <a:r>
              <a:rPr lang="en-AU" b="1" dirty="0"/>
              <a:t>    (</a:t>
            </a:r>
            <a:r>
              <a:rPr lang="en-AU" b="1" dirty="0" err="1"/>
              <a:t>Shovon</a:t>
            </a:r>
            <a:r>
              <a:rPr lang="en-AU" b="1" dirty="0"/>
              <a:t>, </a:t>
            </a:r>
            <a:r>
              <a:rPr lang="en-US" b="1" dirty="0" err="1"/>
              <a:t>Nandagopal</a:t>
            </a:r>
            <a:r>
              <a:rPr lang="en-US" b="1" dirty="0"/>
              <a:t>,</a:t>
            </a:r>
            <a:r>
              <a:rPr lang="en-US" dirty="0"/>
              <a:t> </a:t>
            </a:r>
            <a:r>
              <a:rPr lang="en-US" b="1" dirty="0"/>
              <a:t>Du, </a:t>
            </a:r>
            <a:r>
              <a:rPr lang="en-AU" b="1" dirty="0"/>
              <a:t>et al. 2015)</a:t>
            </a:r>
          </a:p>
          <a:p>
            <a:pPr marL="0" indent="0">
              <a:buNone/>
            </a:pPr>
            <a:endParaRPr lang="en-AU" dirty="0"/>
          </a:p>
          <a:p>
            <a:r>
              <a:rPr lang="en-AU" dirty="0"/>
              <a:t>Understanding brain activity during Web search is essential for better understanding of the cognitive demands imposed by the search system and search tasks.</a:t>
            </a:r>
          </a:p>
          <a:p>
            <a:pPr marL="0" indent="0">
              <a:buNone/>
            </a:pPr>
            <a:r>
              <a:rPr lang="en-AU" dirty="0"/>
              <a:t> </a:t>
            </a:r>
          </a:p>
          <a:p>
            <a:r>
              <a:rPr lang="en-AU" dirty="0"/>
              <a:t>Our study contributes to this understanding by </a:t>
            </a:r>
            <a:r>
              <a:rPr lang="en-US" dirty="0"/>
              <a:t>combining disciplines of </a:t>
            </a:r>
            <a:r>
              <a:rPr lang="en-US" b="1" i="1" dirty="0"/>
              <a:t>computing </a:t>
            </a:r>
            <a:r>
              <a:rPr lang="en-US" b="1" i="1" dirty="0" err="1"/>
              <a:t>neuroengineering</a:t>
            </a:r>
            <a:r>
              <a:rPr lang="en-US" b="1" i="1" dirty="0"/>
              <a:t> </a:t>
            </a:r>
            <a:r>
              <a:rPr lang="en-US" dirty="0"/>
              <a:t>and </a:t>
            </a:r>
            <a:r>
              <a:rPr lang="en-US" b="1" i="1" dirty="0"/>
              <a:t>information retrieval</a:t>
            </a:r>
            <a:r>
              <a:rPr lang="en-US" dirty="0"/>
              <a:t>. </a:t>
            </a:r>
          </a:p>
          <a:p>
            <a:endParaRPr lang="en-US" dirty="0"/>
          </a:p>
          <a:p>
            <a:r>
              <a:rPr lang="en-US" dirty="0"/>
              <a:t>Specifically, we </a:t>
            </a:r>
            <a:r>
              <a:rPr lang="en-AU" dirty="0"/>
              <a:t>construct brain networks from EEG data using normalized transfer entropy (NTE) during three Web search task stages: query formulation, viewing of a search result list and reading each individual content page. </a:t>
            </a:r>
          </a:p>
          <a:p>
            <a:endParaRPr lang="en-AU" dirty="0"/>
          </a:p>
          <a:p>
            <a:endParaRPr lang="en-AU" b="1" dirty="0"/>
          </a:p>
          <a:p>
            <a:endParaRPr lang="en-US" dirty="0"/>
          </a:p>
        </p:txBody>
      </p:sp>
      <p:sp>
        <p:nvSpPr>
          <p:cNvPr id="4" name="Slide Number Placeholder 3"/>
          <p:cNvSpPr>
            <a:spLocks noGrp="1"/>
          </p:cNvSpPr>
          <p:nvPr>
            <p:ph type="sldNum" sz="quarter" idx="12"/>
          </p:nvPr>
        </p:nvSpPr>
        <p:spPr/>
        <p:txBody>
          <a:bodyPr/>
          <a:lstStyle/>
          <a:p>
            <a:fld id="{CD6C4A60-4526-4780-800F-EAE872A0A01D}" type="slidenum">
              <a:rPr lang="en-AU" smtClean="0"/>
              <a:pPr/>
              <a:t>10</a:t>
            </a:fld>
            <a:endParaRPr lang="en-AU"/>
          </a:p>
        </p:txBody>
      </p:sp>
    </p:spTree>
    <p:extLst>
      <p:ext uri="{BB962C8B-B14F-4D97-AF65-F5344CB8AC3E}">
        <p14:creationId xmlns:p14="http://schemas.microsoft.com/office/powerpoint/2010/main" val="2424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415880"/>
          </a:xfrm>
        </p:spPr>
        <p:txBody>
          <a:bodyPr>
            <a:normAutofit/>
          </a:bodyPr>
          <a:lstStyle/>
          <a:p>
            <a:r>
              <a:rPr lang="en-US" dirty="0"/>
              <a:t>Previous studies have relied on inferential methods (such as eye tracking), how brain regions connect during effective Web searching, and which region acts as an information convergence region remain unknown. </a:t>
            </a:r>
          </a:p>
          <a:p>
            <a:endParaRPr lang="en-US" dirty="0"/>
          </a:p>
          <a:p>
            <a:r>
              <a:rPr lang="en-US" dirty="0"/>
              <a:t>Neuroimaging techniques such as EEG can, however, provide more direct measures of users’ cognitive activity and recent studies have also highlighted the potential of neuroscience to contribute in interactive information retrieval.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CD6C4A60-4526-4780-800F-EAE872A0A01D}" type="slidenum">
              <a:rPr lang="en-AU" smtClean="0"/>
              <a:pPr/>
              <a:t>11</a:t>
            </a:fld>
            <a:endParaRPr lang="en-AU"/>
          </a:p>
        </p:txBody>
      </p:sp>
    </p:spTree>
    <p:extLst>
      <p:ext uri="{BB962C8B-B14F-4D97-AF65-F5344CB8AC3E}">
        <p14:creationId xmlns:p14="http://schemas.microsoft.com/office/powerpoint/2010/main" val="3301640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Our study aims to capture the dynamic interactions between neuronal elements of the human brain during Web search task stages by constructing functional brain networks (FBNs) from time series observations of EEG signals using </a:t>
            </a:r>
            <a:r>
              <a:rPr lang="en-AU" dirty="0"/>
              <a:t>normalized transfer entropy (NTE).</a:t>
            </a:r>
            <a:r>
              <a:rPr lang="en-US" dirty="0"/>
              <a:t> </a:t>
            </a:r>
          </a:p>
          <a:p>
            <a:pPr marL="0" indent="0">
              <a:buNone/>
            </a:pPr>
            <a:endParaRPr lang="en-US" dirty="0"/>
          </a:p>
        </p:txBody>
      </p:sp>
      <p:sp>
        <p:nvSpPr>
          <p:cNvPr id="4" name="Slide Number Placeholder 3"/>
          <p:cNvSpPr>
            <a:spLocks noGrp="1"/>
          </p:cNvSpPr>
          <p:nvPr>
            <p:ph type="sldNum" sz="quarter" idx="12"/>
          </p:nvPr>
        </p:nvSpPr>
        <p:spPr/>
        <p:txBody>
          <a:bodyPr/>
          <a:lstStyle/>
          <a:p>
            <a:fld id="{CD6C4A60-4526-4780-800F-EAE872A0A01D}" type="slidenum">
              <a:rPr lang="en-AU" smtClean="0"/>
              <a:pPr/>
              <a:t>12</a:t>
            </a:fld>
            <a:endParaRPr lang="en-AU"/>
          </a:p>
        </p:txBody>
      </p:sp>
    </p:spTree>
    <p:extLst>
      <p:ext uri="{BB962C8B-B14F-4D97-AF65-F5344CB8AC3E}">
        <p14:creationId xmlns:p14="http://schemas.microsoft.com/office/powerpoint/2010/main" val="3358733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836712"/>
            <a:ext cx="8229600" cy="5199856"/>
          </a:xfrm>
        </p:spPr>
        <p:txBody>
          <a:bodyPr>
            <a:normAutofit/>
          </a:bodyPr>
          <a:lstStyle/>
          <a:p>
            <a:r>
              <a:rPr lang="en-US" dirty="0"/>
              <a:t>Methods:</a:t>
            </a:r>
          </a:p>
          <a:p>
            <a:pPr lvl="1"/>
            <a:r>
              <a:rPr lang="en-US" i="1" dirty="0"/>
              <a:t>Participants</a:t>
            </a:r>
          </a:p>
          <a:p>
            <a:pPr lvl="2"/>
            <a:r>
              <a:rPr lang="en-US" dirty="0"/>
              <a:t>Ten (seven males, three females; age range 22-59) academic/professional staff and students participated in this study. The experiments were conducted at the Cognitive </a:t>
            </a:r>
            <a:r>
              <a:rPr lang="en-US" dirty="0" err="1"/>
              <a:t>Neuroengineering</a:t>
            </a:r>
            <a:r>
              <a:rPr lang="en-US" dirty="0"/>
              <a:t> Laboratory, </a:t>
            </a:r>
            <a:r>
              <a:rPr lang="en-US" dirty="0" err="1"/>
              <a:t>UniSA</a:t>
            </a:r>
            <a:r>
              <a:rPr lang="en-US" dirty="0"/>
              <a:t>. </a:t>
            </a:r>
          </a:p>
          <a:p>
            <a:pPr lvl="1"/>
            <a:r>
              <a:rPr lang="en-US" i="1" dirty="0"/>
              <a:t>Cognitive Tasks</a:t>
            </a:r>
            <a:r>
              <a:rPr lang="en-US" b="1" dirty="0"/>
              <a:t> </a:t>
            </a:r>
            <a:r>
              <a:rPr lang="en-US" i="1" dirty="0"/>
              <a:t>and EEG Data Acquisitions </a:t>
            </a:r>
            <a:endParaRPr lang="en-US" b="1" dirty="0"/>
          </a:p>
          <a:p>
            <a:pPr lvl="2"/>
            <a:r>
              <a:rPr lang="en-US" dirty="0"/>
              <a:t>Continuous EEG data were collected during three different brain states: eyes open (baseline), visual search and Web search interaction conditions. </a:t>
            </a:r>
          </a:p>
          <a:p>
            <a:pPr lvl="2"/>
            <a:r>
              <a:rPr lang="en-US" dirty="0"/>
              <a:t>Users’ Web search interaction sequences (e.g. mouse and keyboard activity; visited and bookmarked URLs) were recorded using </a:t>
            </a:r>
            <a:r>
              <a:rPr lang="en-US" dirty="0" err="1"/>
              <a:t>Camtasia</a:t>
            </a:r>
            <a:r>
              <a:rPr lang="en-US" dirty="0"/>
              <a:t> Studio software. </a:t>
            </a:r>
          </a:p>
          <a:p>
            <a:pPr lvl="1"/>
            <a:endParaRPr lang="en-US" dirty="0"/>
          </a:p>
          <a:p>
            <a:pPr lvl="1"/>
            <a:endParaRPr lang="en-US" dirty="0"/>
          </a:p>
          <a:p>
            <a:endParaRPr lang="en-US" dirty="0"/>
          </a:p>
        </p:txBody>
      </p:sp>
      <p:sp>
        <p:nvSpPr>
          <p:cNvPr id="4" name="Slide Number Placeholder 3"/>
          <p:cNvSpPr>
            <a:spLocks noGrp="1"/>
          </p:cNvSpPr>
          <p:nvPr>
            <p:ph type="sldNum" sz="quarter" idx="12"/>
          </p:nvPr>
        </p:nvSpPr>
        <p:spPr/>
        <p:txBody>
          <a:bodyPr/>
          <a:lstStyle/>
          <a:p>
            <a:fld id="{CD6C4A60-4526-4780-800F-EAE872A0A01D}" type="slidenum">
              <a:rPr lang="en-AU" smtClean="0"/>
              <a:pPr/>
              <a:t>13</a:t>
            </a:fld>
            <a:endParaRPr lang="en-AU"/>
          </a:p>
        </p:txBody>
      </p:sp>
    </p:spTree>
    <p:extLst>
      <p:ext uri="{BB962C8B-B14F-4D97-AF65-F5344CB8AC3E}">
        <p14:creationId xmlns:p14="http://schemas.microsoft.com/office/powerpoint/2010/main" val="563704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D6C4A60-4526-4780-800F-EAE872A0A01D}" type="slidenum">
              <a:rPr lang="en-AU" smtClean="0"/>
              <a:pPr/>
              <a:t>14</a:t>
            </a:fld>
            <a:endParaRPr lang="en-AU"/>
          </a:p>
        </p:txBody>
      </p:sp>
      <p:pic>
        <p:nvPicPr>
          <p:cNvPr id="5" name="Picture 4"/>
          <p:cNvPicPr>
            <a:picLocks noChangeAspect="1"/>
          </p:cNvPicPr>
          <p:nvPr/>
        </p:nvPicPr>
        <p:blipFill>
          <a:blip r:embed="rId3"/>
          <a:stretch>
            <a:fillRect/>
          </a:stretch>
        </p:blipFill>
        <p:spPr>
          <a:xfrm>
            <a:off x="0" y="0"/>
            <a:ext cx="9144000" cy="6847786"/>
          </a:xfrm>
          <a:prstGeom prst="rect">
            <a:avLst/>
          </a:prstGeom>
        </p:spPr>
      </p:pic>
    </p:spTree>
    <p:extLst>
      <p:ext uri="{BB962C8B-B14F-4D97-AF65-F5344CB8AC3E}">
        <p14:creationId xmlns:p14="http://schemas.microsoft.com/office/powerpoint/2010/main" val="1636162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D6C4A60-4526-4780-800F-EAE872A0A01D}" type="slidenum">
              <a:rPr lang="en-AU" smtClean="0"/>
              <a:pPr/>
              <a:t>15</a:t>
            </a:fld>
            <a:endParaRPr lang="en-AU"/>
          </a:p>
        </p:txBody>
      </p:sp>
      <p:grpSp>
        <p:nvGrpSpPr>
          <p:cNvPr id="5" name="Canvas 369"/>
          <p:cNvGrpSpPr/>
          <p:nvPr/>
        </p:nvGrpSpPr>
        <p:grpSpPr>
          <a:xfrm>
            <a:off x="179512" y="0"/>
            <a:ext cx="8964488" cy="6858000"/>
            <a:chOff x="0" y="0"/>
            <a:chExt cx="5784215" cy="4497070"/>
          </a:xfrm>
        </p:grpSpPr>
        <p:sp>
          <p:nvSpPr>
            <p:cNvPr id="6" name="Rectangle 5"/>
            <p:cNvSpPr/>
            <p:nvPr/>
          </p:nvSpPr>
          <p:spPr>
            <a:xfrm>
              <a:off x="0" y="0"/>
              <a:ext cx="5784215" cy="4497070"/>
            </a:xfrm>
            <a:prstGeom prst="rect">
              <a:avLst/>
            </a:prstGeom>
            <a:ln>
              <a:solidFill>
                <a:srgbClr val="00B050"/>
              </a:solidFill>
            </a:ln>
          </p:spPr>
        </p:sp>
        <p:pic>
          <p:nvPicPr>
            <p:cNvPr id="7" name="Picture 6" descr="C:\Users\Md.HedayetulIslam\Dropbox\A_Journal-web-search\EEG1.jpg"/>
            <p:cNvPicPr/>
            <p:nvPr/>
          </p:nvPicPr>
          <p:blipFill rotWithShape="1">
            <a:blip r:embed="rId3" cstate="print">
              <a:extLst>
                <a:ext uri="{28A0092B-C50C-407E-A947-70E740481C1C}">
                  <a14:useLocalDpi xmlns:a14="http://schemas.microsoft.com/office/drawing/2010/main" val="0"/>
                </a:ext>
              </a:extLst>
            </a:blip>
            <a:srcRect r="23106" b="39175"/>
            <a:stretch/>
          </p:blipFill>
          <p:spPr bwMode="auto">
            <a:xfrm>
              <a:off x="1054015" y="1299735"/>
              <a:ext cx="4475018" cy="1094509"/>
            </a:xfrm>
            <a:prstGeom prst="rect">
              <a:avLst/>
            </a:prstGeom>
            <a:noFill/>
            <a:ln>
              <a:noFill/>
            </a:ln>
          </p:spPr>
        </p:pic>
        <p:cxnSp>
          <p:nvCxnSpPr>
            <p:cNvPr id="8" name="Straight Connector 7"/>
            <p:cNvCxnSpPr/>
            <p:nvPr/>
          </p:nvCxnSpPr>
          <p:spPr>
            <a:xfrm flipH="1">
              <a:off x="1486971" y="1188790"/>
              <a:ext cx="6870" cy="1219307"/>
            </a:xfrm>
            <a:prstGeom prst="line">
              <a:avLst/>
            </a:prstGeom>
            <a:noFill/>
            <a:ln w="12700" cap="flat" cmpd="sng" algn="ctr">
              <a:solidFill>
                <a:srgbClr val="FF0000"/>
              </a:solidFill>
              <a:prstDash val="solid"/>
            </a:ln>
            <a:effectLst/>
          </p:spPr>
        </p:cxnSp>
        <p:cxnSp>
          <p:nvCxnSpPr>
            <p:cNvPr id="9" name="Straight Connector 8"/>
            <p:cNvCxnSpPr/>
            <p:nvPr/>
          </p:nvCxnSpPr>
          <p:spPr>
            <a:xfrm flipH="1">
              <a:off x="2679592" y="1197776"/>
              <a:ext cx="6115" cy="1225468"/>
            </a:xfrm>
            <a:prstGeom prst="line">
              <a:avLst/>
            </a:prstGeom>
            <a:noFill/>
            <a:ln w="12700" cap="flat" cmpd="sng" algn="ctr">
              <a:solidFill>
                <a:srgbClr val="FF0000"/>
              </a:solidFill>
              <a:prstDash val="solid"/>
            </a:ln>
            <a:effectLst/>
          </p:spPr>
        </p:cxnSp>
        <p:cxnSp>
          <p:nvCxnSpPr>
            <p:cNvPr id="10" name="Straight Connector 9"/>
            <p:cNvCxnSpPr/>
            <p:nvPr/>
          </p:nvCxnSpPr>
          <p:spPr>
            <a:xfrm>
              <a:off x="3932472" y="1205330"/>
              <a:ext cx="1" cy="1211644"/>
            </a:xfrm>
            <a:prstGeom prst="line">
              <a:avLst/>
            </a:prstGeom>
            <a:noFill/>
            <a:ln w="12700" cap="flat" cmpd="sng" algn="ctr">
              <a:solidFill>
                <a:srgbClr val="FF0000"/>
              </a:solidFill>
              <a:prstDash val="solid"/>
            </a:ln>
            <a:effectLst/>
          </p:spPr>
        </p:cxnSp>
        <p:cxnSp>
          <p:nvCxnSpPr>
            <p:cNvPr id="11" name="Straight Connector 10"/>
            <p:cNvCxnSpPr/>
            <p:nvPr/>
          </p:nvCxnSpPr>
          <p:spPr>
            <a:xfrm>
              <a:off x="2762277" y="1190740"/>
              <a:ext cx="13335" cy="1232535"/>
            </a:xfrm>
            <a:prstGeom prst="line">
              <a:avLst/>
            </a:prstGeom>
            <a:noFill/>
            <a:ln w="12700" cap="flat" cmpd="sng" algn="ctr">
              <a:solidFill>
                <a:srgbClr val="FF0000"/>
              </a:solidFill>
              <a:prstDash val="solid"/>
            </a:ln>
            <a:effectLst/>
          </p:spPr>
        </p:cxnSp>
        <p:cxnSp>
          <p:nvCxnSpPr>
            <p:cNvPr id="12" name="Straight Connector 11"/>
            <p:cNvCxnSpPr/>
            <p:nvPr/>
          </p:nvCxnSpPr>
          <p:spPr>
            <a:xfrm flipH="1">
              <a:off x="5411626" y="1209680"/>
              <a:ext cx="5892" cy="1213564"/>
            </a:xfrm>
            <a:prstGeom prst="line">
              <a:avLst/>
            </a:prstGeom>
            <a:noFill/>
            <a:ln w="12700" cap="flat" cmpd="sng" algn="ctr">
              <a:solidFill>
                <a:srgbClr val="FF0000"/>
              </a:solidFill>
              <a:prstDash val="solid"/>
            </a:ln>
            <a:effectLst/>
          </p:spPr>
        </p:cxnSp>
        <p:cxnSp>
          <p:nvCxnSpPr>
            <p:cNvPr id="13" name="Straight Connector 12"/>
            <p:cNvCxnSpPr/>
            <p:nvPr/>
          </p:nvCxnSpPr>
          <p:spPr>
            <a:xfrm>
              <a:off x="4023044" y="1204594"/>
              <a:ext cx="0" cy="1211754"/>
            </a:xfrm>
            <a:prstGeom prst="line">
              <a:avLst/>
            </a:prstGeom>
            <a:noFill/>
            <a:ln w="12700" cap="flat" cmpd="sng" algn="ctr">
              <a:solidFill>
                <a:srgbClr val="FF0000"/>
              </a:solidFill>
              <a:prstDash val="solid"/>
            </a:ln>
            <a:effectLst/>
          </p:spPr>
        </p:cxnSp>
        <p:sp>
          <p:nvSpPr>
            <p:cNvPr id="14" name="Rectangle 13"/>
            <p:cNvSpPr/>
            <p:nvPr/>
          </p:nvSpPr>
          <p:spPr>
            <a:xfrm>
              <a:off x="1500463" y="1253181"/>
              <a:ext cx="375065" cy="1141095"/>
            </a:xfrm>
            <a:prstGeom prst="rect">
              <a:avLst/>
            </a:prstGeom>
            <a:solidFill>
              <a:srgbClr val="4F81BD">
                <a:alpha val="48000"/>
              </a:srgbClr>
            </a:solidFill>
            <a:ln w="127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400"/>
                </a:spcAft>
              </a:pPr>
              <a:r>
                <a:rPr lang="en-AU" sz="900">
                  <a:effectLst/>
                  <a:latin typeface="Times New Roman"/>
                  <a:ea typeface="Times New Roman"/>
                </a:rPr>
                <a:t> </a:t>
              </a:r>
              <a:endParaRPr lang="en-US" sz="1200">
                <a:effectLst/>
                <a:latin typeface="Times New Roman"/>
                <a:ea typeface="ＭＳ 明朝"/>
              </a:endParaRPr>
            </a:p>
          </p:txBody>
        </p:sp>
        <p:sp>
          <p:nvSpPr>
            <p:cNvPr id="15" name="Rectangle 14"/>
            <p:cNvSpPr/>
            <p:nvPr/>
          </p:nvSpPr>
          <p:spPr>
            <a:xfrm>
              <a:off x="2325967" y="1268950"/>
              <a:ext cx="346698" cy="1141095"/>
            </a:xfrm>
            <a:prstGeom prst="rect">
              <a:avLst/>
            </a:prstGeom>
            <a:solidFill>
              <a:srgbClr val="4F81BD">
                <a:alpha val="48000"/>
              </a:srgbClr>
            </a:solidFill>
            <a:ln w="127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400"/>
                </a:spcAft>
              </a:pPr>
              <a:r>
                <a:rPr lang="en-AU" sz="1200">
                  <a:effectLst/>
                  <a:latin typeface="Times New Roman"/>
                  <a:ea typeface="ＭＳ 明朝"/>
                </a:rPr>
                <a:t> </a:t>
              </a:r>
              <a:endParaRPr lang="en-US" sz="1200">
                <a:effectLst/>
                <a:latin typeface="Times New Roman"/>
                <a:ea typeface="ＭＳ 明朝"/>
              </a:endParaRPr>
            </a:p>
          </p:txBody>
        </p:sp>
        <p:sp>
          <p:nvSpPr>
            <p:cNvPr id="16" name="Rectangle 15"/>
            <p:cNvSpPr/>
            <p:nvPr/>
          </p:nvSpPr>
          <p:spPr>
            <a:xfrm>
              <a:off x="1903320" y="1262017"/>
              <a:ext cx="387351" cy="1141095"/>
            </a:xfrm>
            <a:prstGeom prst="rect">
              <a:avLst/>
            </a:prstGeom>
            <a:solidFill>
              <a:srgbClr val="4F81BD">
                <a:alpha val="48000"/>
              </a:srgbClr>
            </a:solidFill>
            <a:ln w="127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400"/>
                </a:spcAft>
              </a:pPr>
              <a:r>
                <a:rPr lang="en-AU" sz="900">
                  <a:effectLst/>
                  <a:latin typeface="Times New Roman"/>
                  <a:ea typeface="Times New Roman"/>
                </a:rPr>
                <a:t> </a:t>
              </a:r>
              <a:endParaRPr lang="en-US" sz="1200">
                <a:effectLst/>
                <a:latin typeface="Times New Roman"/>
                <a:ea typeface="ＭＳ 明朝"/>
              </a:endParaRPr>
            </a:p>
          </p:txBody>
        </p:sp>
        <p:sp>
          <p:nvSpPr>
            <p:cNvPr id="17" name="Rectangle 16"/>
            <p:cNvSpPr/>
            <p:nvPr/>
          </p:nvSpPr>
          <p:spPr>
            <a:xfrm>
              <a:off x="5113475" y="1264987"/>
              <a:ext cx="298450" cy="1141095"/>
            </a:xfrm>
            <a:prstGeom prst="rect">
              <a:avLst/>
            </a:prstGeom>
            <a:solidFill>
              <a:srgbClr val="4F81BD">
                <a:alpha val="48000"/>
              </a:srgbClr>
            </a:solidFill>
            <a:ln w="127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400"/>
                </a:spcAft>
              </a:pPr>
              <a:r>
                <a:rPr lang="en-AU" sz="900">
                  <a:effectLst/>
                  <a:latin typeface="Times New Roman"/>
                  <a:ea typeface="Times New Roman"/>
                </a:rPr>
                <a:t> </a:t>
              </a:r>
              <a:endParaRPr lang="en-US" sz="1200">
                <a:effectLst/>
                <a:latin typeface="Times New Roman"/>
                <a:ea typeface="ＭＳ 明朝"/>
              </a:endParaRPr>
            </a:p>
          </p:txBody>
        </p:sp>
        <p:sp>
          <p:nvSpPr>
            <p:cNvPr id="18" name="Rectangle 17"/>
            <p:cNvSpPr/>
            <p:nvPr/>
          </p:nvSpPr>
          <p:spPr>
            <a:xfrm>
              <a:off x="3579510" y="1255096"/>
              <a:ext cx="346658" cy="1141095"/>
            </a:xfrm>
            <a:prstGeom prst="rect">
              <a:avLst/>
            </a:prstGeom>
            <a:solidFill>
              <a:srgbClr val="4F81BD">
                <a:alpha val="48000"/>
              </a:srgbClr>
            </a:solidFill>
            <a:ln w="127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400"/>
                </a:spcAft>
              </a:pPr>
              <a:r>
                <a:rPr lang="en-AU" sz="900">
                  <a:effectLst/>
                  <a:latin typeface="Times New Roman"/>
                  <a:ea typeface="Times New Roman"/>
                </a:rPr>
                <a:t> </a:t>
              </a:r>
              <a:endParaRPr lang="en-US" sz="1200">
                <a:effectLst/>
                <a:latin typeface="Times New Roman"/>
                <a:ea typeface="ＭＳ 明朝"/>
              </a:endParaRPr>
            </a:p>
          </p:txBody>
        </p:sp>
        <p:sp>
          <p:nvSpPr>
            <p:cNvPr id="19" name="Rectangle 18"/>
            <p:cNvSpPr/>
            <p:nvPr/>
          </p:nvSpPr>
          <p:spPr>
            <a:xfrm>
              <a:off x="4757132" y="1260114"/>
              <a:ext cx="318964" cy="1141095"/>
            </a:xfrm>
            <a:prstGeom prst="rect">
              <a:avLst/>
            </a:prstGeom>
            <a:solidFill>
              <a:srgbClr val="4F81BD">
                <a:alpha val="48000"/>
              </a:srgbClr>
            </a:solidFill>
            <a:ln w="127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400"/>
                </a:spcAft>
              </a:pPr>
              <a:r>
                <a:rPr lang="en-AU" sz="900">
                  <a:effectLst/>
                  <a:latin typeface="Times New Roman"/>
                  <a:ea typeface="Times New Roman"/>
                </a:rPr>
                <a:t> </a:t>
              </a:r>
              <a:endParaRPr lang="en-US" sz="1200">
                <a:effectLst/>
                <a:latin typeface="Times New Roman"/>
                <a:ea typeface="ＭＳ 明朝"/>
              </a:endParaRPr>
            </a:p>
          </p:txBody>
        </p:sp>
        <p:sp>
          <p:nvSpPr>
            <p:cNvPr id="20" name="Rectangle 19"/>
            <p:cNvSpPr/>
            <p:nvPr/>
          </p:nvSpPr>
          <p:spPr>
            <a:xfrm>
              <a:off x="4029757" y="1275876"/>
              <a:ext cx="346684" cy="1141095"/>
            </a:xfrm>
            <a:prstGeom prst="rect">
              <a:avLst/>
            </a:prstGeom>
            <a:solidFill>
              <a:srgbClr val="4F81BD">
                <a:alpha val="48000"/>
              </a:srgbClr>
            </a:solidFill>
            <a:ln w="127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400"/>
                </a:spcAft>
              </a:pPr>
              <a:r>
                <a:rPr lang="en-AU" sz="900">
                  <a:effectLst/>
                  <a:latin typeface="Times New Roman"/>
                  <a:ea typeface="Times New Roman"/>
                </a:rPr>
                <a:t> </a:t>
              </a:r>
              <a:endParaRPr lang="en-US" sz="1200">
                <a:effectLst/>
                <a:latin typeface="Times New Roman"/>
                <a:ea typeface="ＭＳ 明朝"/>
              </a:endParaRPr>
            </a:p>
          </p:txBody>
        </p:sp>
        <p:sp>
          <p:nvSpPr>
            <p:cNvPr id="21" name="Rectangle 20"/>
            <p:cNvSpPr/>
            <p:nvPr/>
          </p:nvSpPr>
          <p:spPr>
            <a:xfrm>
              <a:off x="4410366" y="1262019"/>
              <a:ext cx="312439" cy="1141095"/>
            </a:xfrm>
            <a:prstGeom prst="rect">
              <a:avLst/>
            </a:prstGeom>
            <a:solidFill>
              <a:srgbClr val="4F81BD">
                <a:alpha val="48000"/>
              </a:srgbClr>
            </a:solidFill>
            <a:ln w="127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400"/>
                </a:spcAft>
              </a:pPr>
              <a:r>
                <a:rPr lang="en-AU" sz="900">
                  <a:effectLst/>
                  <a:latin typeface="Times New Roman"/>
                  <a:ea typeface="Times New Roman"/>
                </a:rPr>
                <a:t> </a:t>
              </a:r>
              <a:endParaRPr lang="en-US" sz="1200">
                <a:effectLst/>
                <a:latin typeface="Times New Roman"/>
                <a:ea typeface="ＭＳ 明朝"/>
              </a:endParaRPr>
            </a:p>
          </p:txBody>
        </p:sp>
        <p:sp>
          <p:nvSpPr>
            <p:cNvPr id="22" name="Rectangle 21"/>
            <p:cNvSpPr/>
            <p:nvPr/>
          </p:nvSpPr>
          <p:spPr>
            <a:xfrm>
              <a:off x="3178024" y="1255059"/>
              <a:ext cx="366478" cy="1141095"/>
            </a:xfrm>
            <a:prstGeom prst="rect">
              <a:avLst/>
            </a:prstGeom>
            <a:solidFill>
              <a:srgbClr val="4F81BD">
                <a:alpha val="48000"/>
              </a:srgbClr>
            </a:solidFill>
            <a:ln w="127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400"/>
                </a:spcAft>
              </a:pPr>
              <a:r>
                <a:rPr lang="en-AU" sz="900">
                  <a:effectLst/>
                  <a:latin typeface="Times New Roman"/>
                  <a:ea typeface="Times New Roman"/>
                </a:rPr>
                <a:t> </a:t>
              </a:r>
              <a:endParaRPr lang="en-US" sz="1200">
                <a:effectLst/>
                <a:latin typeface="Times New Roman"/>
                <a:ea typeface="ＭＳ 明朝"/>
              </a:endParaRPr>
            </a:p>
          </p:txBody>
        </p:sp>
        <p:sp>
          <p:nvSpPr>
            <p:cNvPr id="23" name="Rectangle 22"/>
            <p:cNvSpPr/>
            <p:nvPr/>
          </p:nvSpPr>
          <p:spPr>
            <a:xfrm>
              <a:off x="2775995" y="1255096"/>
              <a:ext cx="367392" cy="1141095"/>
            </a:xfrm>
            <a:prstGeom prst="rect">
              <a:avLst/>
            </a:prstGeom>
            <a:solidFill>
              <a:srgbClr val="4F81BD">
                <a:alpha val="48000"/>
              </a:srgbClr>
            </a:solidFill>
            <a:ln w="127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400"/>
                </a:spcAft>
              </a:pPr>
              <a:r>
                <a:rPr lang="en-AU" sz="900">
                  <a:effectLst/>
                  <a:latin typeface="Times New Roman"/>
                  <a:ea typeface="Times New Roman"/>
                </a:rPr>
                <a:t> </a:t>
              </a:r>
              <a:endParaRPr lang="en-US" sz="1200">
                <a:effectLst/>
                <a:latin typeface="Times New Roman"/>
                <a:ea typeface="ＭＳ 明朝"/>
              </a:endParaRPr>
            </a:p>
          </p:txBody>
        </p:sp>
        <p:cxnSp>
          <p:nvCxnSpPr>
            <p:cNvPr id="24" name="Straight Arrow Connector 23"/>
            <p:cNvCxnSpPr/>
            <p:nvPr/>
          </p:nvCxnSpPr>
          <p:spPr>
            <a:xfrm>
              <a:off x="1619183" y="2402627"/>
              <a:ext cx="284222" cy="194350"/>
            </a:xfrm>
            <a:prstGeom prst="straightConnector1">
              <a:avLst/>
            </a:prstGeom>
            <a:noFill/>
            <a:ln w="9525" cap="flat" cmpd="sng" algn="ctr">
              <a:solidFill>
                <a:srgbClr val="4F81BD">
                  <a:shade val="95000"/>
                  <a:satMod val="105000"/>
                </a:srgbClr>
              </a:solidFill>
              <a:prstDash val="solid"/>
              <a:tailEnd type="arrow"/>
            </a:ln>
            <a:effectLst/>
          </p:spPr>
        </p:cxnSp>
        <p:cxnSp>
          <p:nvCxnSpPr>
            <p:cNvPr id="25" name="Straight Arrow Connector 24"/>
            <p:cNvCxnSpPr/>
            <p:nvPr/>
          </p:nvCxnSpPr>
          <p:spPr>
            <a:xfrm>
              <a:off x="2048317" y="2402627"/>
              <a:ext cx="4222" cy="201274"/>
            </a:xfrm>
            <a:prstGeom prst="straightConnector1">
              <a:avLst/>
            </a:prstGeom>
            <a:noFill/>
            <a:ln w="9525" cap="flat" cmpd="sng" algn="ctr">
              <a:solidFill>
                <a:srgbClr val="4F81BD">
                  <a:shade val="95000"/>
                  <a:satMod val="105000"/>
                </a:srgbClr>
              </a:solidFill>
              <a:prstDash val="solid"/>
              <a:tailEnd type="arrow"/>
            </a:ln>
            <a:effectLst/>
          </p:spPr>
        </p:cxnSp>
        <p:cxnSp>
          <p:nvCxnSpPr>
            <p:cNvPr id="26" name="Straight Arrow Connector 25"/>
            <p:cNvCxnSpPr/>
            <p:nvPr/>
          </p:nvCxnSpPr>
          <p:spPr>
            <a:xfrm flipH="1">
              <a:off x="2201557" y="2410045"/>
              <a:ext cx="297759" cy="216134"/>
            </a:xfrm>
            <a:prstGeom prst="straightConnector1">
              <a:avLst/>
            </a:prstGeom>
            <a:noFill/>
            <a:ln w="9525" cap="flat" cmpd="sng" algn="ctr">
              <a:solidFill>
                <a:srgbClr val="4F81BD">
                  <a:shade val="95000"/>
                  <a:satMod val="105000"/>
                </a:srgbClr>
              </a:solidFill>
              <a:prstDash val="solid"/>
              <a:tailEnd type="arrow"/>
            </a:ln>
            <a:effectLst/>
          </p:spPr>
        </p:cxnSp>
        <p:pic>
          <p:nvPicPr>
            <p:cNvPr id="27" name="Picture 26" descr="C:\Users\Md.HedayetulIslam\Dropbox\A_Journal-web-search\EEG1.jpg"/>
            <p:cNvPicPr/>
            <p:nvPr/>
          </p:nvPicPr>
          <p:blipFill rotWithShape="1">
            <a:blip r:embed="rId4" cstate="print">
              <a:extLst>
                <a:ext uri="{28A0092B-C50C-407E-A947-70E740481C1C}">
                  <a14:useLocalDpi xmlns:a14="http://schemas.microsoft.com/office/drawing/2010/main" val="0"/>
                </a:ext>
              </a:extLst>
            </a:blip>
            <a:srcRect l="9379" t="9" r="80726" b="39190"/>
            <a:stretch/>
          </p:blipFill>
          <p:spPr bwMode="auto">
            <a:xfrm>
              <a:off x="1903231" y="2626216"/>
              <a:ext cx="298500" cy="1093647"/>
            </a:xfrm>
            <a:prstGeom prst="rect">
              <a:avLst/>
            </a:prstGeom>
            <a:noFill/>
            <a:ln>
              <a:noFill/>
            </a:ln>
          </p:spPr>
        </p:pic>
        <p:sp>
          <p:nvSpPr>
            <p:cNvPr id="28" name="Rectangle 27"/>
            <p:cNvSpPr/>
            <p:nvPr/>
          </p:nvSpPr>
          <p:spPr>
            <a:xfrm>
              <a:off x="1903314" y="2603901"/>
              <a:ext cx="298450" cy="1140460"/>
            </a:xfrm>
            <a:prstGeom prst="rect">
              <a:avLst/>
            </a:prstGeom>
            <a:solidFill>
              <a:srgbClr val="4F81BD">
                <a:alpha val="48000"/>
              </a:srgbClr>
            </a:solidFill>
            <a:ln w="127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400"/>
                </a:spcAft>
              </a:pPr>
              <a:r>
                <a:rPr lang="en-AU" sz="900">
                  <a:effectLst/>
                  <a:latin typeface="Times New Roman"/>
                  <a:ea typeface="Times New Roman"/>
                </a:rPr>
                <a:t> </a:t>
              </a:r>
              <a:endParaRPr lang="en-US" sz="1200">
                <a:effectLst/>
                <a:latin typeface="Times New Roman"/>
                <a:ea typeface="ＭＳ 明朝"/>
              </a:endParaRPr>
            </a:p>
          </p:txBody>
        </p:sp>
        <p:pic>
          <p:nvPicPr>
            <p:cNvPr id="29" name="Picture 28" descr="C:\Users\Md.HedayetulIslam\Dropbox\A_Journal-web-search\EEG1.jpg"/>
            <p:cNvPicPr/>
            <p:nvPr/>
          </p:nvPicPr>
          <p:blipFill rotWithShape="1">
            <a:blip r:embed="rId5" cstate="print">
              <a:extLst>
                <a:ext uri="{28A0092B-C50C-407E-A947-70E740481C1C}">
                  <a14:useLocalDpi xmlns:a14="http://schemas.microsoft.com/office/drawing/2010/main" val="0"/>
                </a:ext>
              </a:extLst>
            </a:blip>
            <a:srcRect l="40358" t="-7" r="51188" b="39185"/>
            <a:stretch/>
          </p:blipFill>
          <p:spPr bwMode="auto">
            <a:xfrm>
              <a:off x="3185085" y="2579363"/>
              <a:ext cx="298317" cy="1094021"/>
            </a:xfrm>
            <a:prstGeom prst="rect">
              <a:avLst/>
            </a:prstGeom>
            <a:noFill/>
            <a:ln>
              <a:noFill/>
            </a:ln>
          </p:spPr>
        </p:pic>
        <p:sp>
          <p:nvSpPr>
            <p:cNvPr id="30" name="Rectangle 29"/>
            <p:cNvSpPr/>
            <p:nvPr/>
          </p:nvSpPr>
          <p:spPr>
            <a:xfrm>
              <a:off x="3184954" y="2565505"/>
              <a:ext cx="298443" cy="1140460"/>
            </a:xfrm>
            <a:prstGeom prst="rect">
              <a:avLst/>
            </a:prstGeom>
            <a:solidFill>
              <a:srgbClr val="4F81BD">
                <a:alpha val="48000"/>
              </a:srgbClr>
            </a:solidFill>
            <a:ln w="127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400"/>
                </a:spcAft>
              </a:pPr>
              <a:r>
                <a:rPr lang="en-AU" sz="900">
                  <a:effectLst/>
                  <a:latin typeface="Times New Roman"/>
                  <a:ea typeface="Times New Roman"/>
                </a:rPr>
                <a:t> </a:t>
              </a:r>
              <a:endParaRPr lang="en-US" sz="1200">
                <a:effectLst/>
                <a:latin typeface="Times New Roman"/>
                <a:ea typeface="ＭＳ 明朝"/>
              </a:endParaRPr>
            </a:p>
          </p:txBody>
        </p:sp>
        <p:cxnSp>
          <p:nvCxnSpPr>
            <p:cNvPr id="31" name="Straight Arrow Connector 30"/>
            <p:cNvCxnSpPr/>
            <p:nvPr/>
          </p:nvCxnSpPr>
          <p:spPr>
            <a:xfrm>
              <a:off x="3334004" y="2394245"/>
              <a:ext cx="172" cy="171260"/>
            </a:xfrm>
            <a:prstGeom prst="straightConnector1">
              <a:avLst/>
            </a:prstGeom>
            <a:noFill/>
            <a:ln w="9525" cap="flat" cmpd="sng" algn="ctr">
              <a:solidFill>
                <a:srgbClr val="4F81BD">
                  <a:shade val="95000"/>
                  <a:satMod val="105000"/>
                </a:srgbClr>
              </a:solidFill>
              <a:prstDash val="solid"/>
              <a:tailEnd type="arrow"/>
            </a:ln>
            <a:effectLst/>
          </p:spPr>
        </p:cxnSp>
        <p:cxnSp>
          <p:nvCxnSpPr>
            <p:cNvPr id="32" name="Straight Arrow Connector 31"/>
            <p:cNvCxnSpPr/>
            <p:nvPr/>
          </p:nvCxnSpPr>
          <p:spPr>
            <a:xfrm>
              <a:off x="2959691" y="2396191"/>
              <a:ext cx="218170" cy="183137"/>
            </a:xfrm>
            <a:prstGeom prst="straightConnector1">
              <a:avLst/>
            </a:prstGeom>
            <a:noFill/>
            <a:ln w="9525" cap="flat" cmpd="sng" algn="ctr">
              <a:solidFill>
                <a:srgbClr val="4F81BD">
                  <a:shade val="95000"/>
                  <a:satMod val="105000"/>
                </a:srgbClr>
              </a:solidFill>
              <a:prstDash val="solid"/>
              <a:tailEnd type="arrow"/>
            </a:ln>
            <a:effectLst/>
          </p:spPr>
        </p:cxnSp>
        <p:cxnSp>
          <p:nvCxnSpPr>
            <p:cNvPr id="33" name="Straight Arrow Connector 32"/>
            <p:cNvCxnSpPr/>
            <p:nvPr/>
          </p:nvCxnSpPr>
          <p:spPr>
            <a:xfrm flipH="1">
              <a:off x="3483221" y="2394218"/>
              <a:ext cx="252035" cy="185110"/>
            </a:xfrm>
            <a:prstGeom prst="straightConnector1">
              <a:avLst/>
            </a:prstGeom>
            <a:noFill/>
            <a:ln w="9525" cap="flat" cmpd="sng" algn="ctr">
              <a:solidFill>
                <a:srgbClr val="4F81BD">
                  <a:shade val="95000"/>
                  <a:satMod val="105000"/>
                </a:srgbClr>
              </a:solidFill>
              <a:prstDash val="solid"/>
              <a:tailEnd type="arrow"/>
            </a:ln>
            <a:effectLst/>
          </p:spPr>
        </p:cxnSp>
        <p:pic>
          <p:nvPicPr>
            <p:cNvPr id="34" name="Picture 33" descr="C:\Users\Md.HedayetulIslam\Dropbox\A_Journal-web-search\EEG1.jpg"/>
            <p:cNvPicPr/>
            <p:nvPr/>
          </p:nvPicPr>
          <p:blipFill rotWithShape="1">
            <a:blip r:embed="rId6" cstate="print">
              <a:extLst>
                <a:ext uri="{28A0092B-C50C-407E-A947-70E740481C1C}">
                  <a14:useLocalDpi xmlns:a14="http://schemas.microsoft.com/office/drawing/2010/main" val="0"/>
                </a:ext>
              </a:extLst>
            </a:blip>
            <a:srcRect l="53695" t="-8" r="34047" b="39185"/>
            <a:stretch/>
          </p:blipFill>
          <p:spPr bwMode="auto">
            <a:xfrm>
              <a:off x="4557187" y="2588883"/>
              <a:ext cx="322467" cy="1094049"/>
            </a:xfrm>
            <a:prstGeom prst="rect">
              <a:avLst/>
            </a:prstGeom>
            <a:noFill/>
            <a:ln>
              <a:noFill/>
            </a:ln>
          </p:spPr>
        </p:pic>
        <p:sp>
          <p:nvSpPr>
            <p:cNvPr id="35" name="Rectangle 34"/>
            <p:cNvSpPr/>
            <p:nvPr/>
          </p:nvSpPr>
          <p:spPr>
            <a:xfrm>
              <a:off x="4557584" y="2565255"/>
              <a:ext cx="318574" cy="1140460"/>
            </a:xfrm>
            <a:prstGeom prst="rect">
              <a:avLst/>
            </a:prstGeom>
            <a:solidFill>
              <a:srgbClr val="4F81BD">
                <a:alpha val="48000"/>
              </a:srgbClr>
            </a:solidFill>
            <a:ln w="127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400"/>
                </a:spcAft>
              </a:pPr>
              <a:r>
                <a:rPr lang="en-AU" sz="900">
                  <a:effectLst/>
                  <a:latin typeface="Times New Roman"/>
                  <a:ea typeface="Times New Roman"/>
                </a:rPr>
                <a:t> </a:t>
              </a:r>
              <a:endParaRPr lang="en-US" sz="1200">
                <a:effectLst/>
                <a:latin typeface="Times New Roman"/>
                <a:ea typeface="ＭＳ 明朝"/>
              </a:endParaRPr>
            </a:p>
          </p:txBody>
        </p:sp>
        <p:cxnSp>
          <p:nvCxnSpPr>
            <p:cNvPr id="36" name="Straight Arrow Connector 35"/>
            <p:cNvCxnSpPr/>
            <p:nvPr/>
          </p:nvCxnSpPr>
          <p:spPr>
            <a:xfrm>
              <a:off x="4239994" y="2409333"/>
              <a:ext cx="317987" cy="180678"/>
            </a:xfrm>
            <a:prstGeom prst="straightConnector1">
              <a:avLst/>
            </a:prstGeom>
            <a:noFill/>
            <a:ln w="9525" cap="flat" cmpd="sng" algn="ctr">
              <a:solidFill>
                <a:srgbClr val="4F81BD">
                  <a:shade val="95000"/>
                  <a:satMod val="105000"/>
                </a:srgbClr>
              </a:solidFill>
              <a:prstDash val="solid"/>
              <a:tailEnd type="arrow"/>
            </a:ln>
            <a:effectLst/>
          </p:spPr>
        </p:cxnSp>
        <p:cxnSp>
          <p:nvCxnSpPr>
            <p:cNvPr id="37" name="Straight Arrow Connector 36"/>
            <p:cNvCxnSpPr/>
            <p:nvPr/>
          </p:nvCxnSpPr>
          <p:spPr>
            <a:xfrm flipH="1">
              <a:off x="4865954" y="2400960"/>
              <a:ext cx="10531" cy="164281"/>
            </a:xfrm>
            <a:prstGeom prst="straightConnector1">
              <a:avLst/>
            </a:prstGeom>
            <a:noFill/>
            <a:ln w="9525" cap="flat" cmpd="sng" algn="ctr">
              <a:solidFill>
                <a:srgbClr val="4F81BD">
                  <a:shade val="95000"/>
                  <a:satMod val="105000"/>
                </a:srgbClr>
              </a:solidFill>
              <a:prstDash val="solid"/>
              <a:tailEnd type="arrow"/>
            </a:ln>
            <a:effectLst/>
          </p:spPr>
        </p:cxnSp>
        <p:cxnSp>
          <p:nvCxnSpPr>
            <p:cNvPr id="38" name="Straight Arrow Connector 37"/>
            <p:cNvCxnSpPr/>
            <p:nvPr/>
          </p:nvCxnSpPr>
          <p:spPr>
            <a:xfrm>
              <a:off x="4571230" y="2401178"/>
              <a:ext cx="0" cy="178150"/>
            </a:xfrm>
            <a:prstGeom prst="straightConnector1">
              <a:avLst/>
            </a:prstGeom>
            <a:noFill/>
            <a:ln w="9525" cap="flat" cmpd="sng" algn="ctr">
              <a:solidFill>
                <a:srgbClr val="4F81BD">
                  <a:shade val="95000"/>
                  <a:satMod val="105000"/>
                </a:srgbClr>
              </a:solidFill>
              <a:prstDash val="solid"/>
              <a:tailEnd type="arrow"/>
            </a:ln>
            <a:effectLst/>
          </p:spPr>
        </p:cxnSp>
        <p:cxnSp>
          <p:nvCxnSpPr>
            <p:cNvPr id="39" name="Straight Arrow Connector 38"/>
            <p:cNvCxnSpPr/>
            <p:nvPr/>
          </p:nvCxnSpPr>
          <p:spPr>
            <a:xfrm flipH="1">
              <a:off x="4891533" y="2400960"/>
              <a:ext cx="221841" cy="168257"/>
            </a:xfrm>
            <a:prstGeom prst="straightConnector1">
              <a:avLst/>
            </a:prstGeom>
            <a:noFill/>
            <a:ln w="9525" cap="flat" cmpd="sng" algn="ctr">
              <a:solidFill>
                <a:srgbClr val="4F81BD">
                  <a:shade val="95000"/>
                  <a:satMod val="105000"/>
                </a:srgbClr>
              </a:solidFill>
              <a:prstDash val="solid"/>
              <a:tailEnd type="arrow"/>
            </a:ln>
            <a:effectLst/>
          </p:spPr>
        </p:cxnSp>
        <p:pic>
          <p:nvPicPr>
            <p:cNvPr id="40" name="Picture 39"/>
            <p:cNvPicPr/>
            <p:nvPr/>
          </p:nvPicPr>
          <p:blipFill rotWithShape="1">
            <a:blip r:embed="rId7"/>
            <a:srcRect l="26909" t="14511" r="26812" b="13867"/>
            <a:stretch/>
          </p:blipFill>
          <p:spPr>
            <a:xfrm>
              <a:off x="1500066" y="66560"/>
              <a:ext cx="1172218" cy="983634"/>
            </a:xfrm>
            <a:prstGeom prst="rect">
              <a:avLst/>
            </a:prstGeom>
            <a:ln w="0" cmpd="sng">
              <a:solidFill>
                <a:srgbClr val="4F81BD"/>
              </a:solidFill>
            </a:ln>
          </p:spPr>
        </p:pic>
        <p:pic>
          <p:nvPicPr>
            <p:cNvPr id="41" name="Picture 40"/>
            <p:cNvPicPr/>
            <p:nvPr/>
          </p:nvPicPr>
          <p:blipFill rotWithShape="1">
            <a:blip r:embed="rId8"/>
            <a:srcRect l="435" t="9571" r="49652" b="5817"/>
            <a:stretch/>
          </p:blipFill>
          <p:spPr>
            <a:xfrm>
              <a:off x="2762275" y="66572"/>
              <a:ext cx="1226798" cy="983653"/>
            </a:xfrm>
            <a:prstGeom prst="rect">
              <a:avLst/>
            </a:prstGeom>
            <a:ln w="0">
              <a:solidFill>
                <a:srgbClr val="4F81BD"/>
              </a:solidFill>
            </a:ln>
          </p:spPr>
        </p:pic>
        <p:pic>
          <p:nvPicPr>
            <p:cNvPr id="42" name="Picture 41"/>
            <p:cNvPicPr/>
            <p:nvPr/>
          </p:nvPicPr>
          <p:blipFill rotWithShape="1">
            <a:blip r:embed="rId9"/>
            <a:srcRect l="13887" t="19037" r="18544" b="16569"/>
            <a:stretch/>
          </p:blipFill>
          <p:spPr>
            <a:xfrm>
              <a:off x="4040878" y="66560"/>
              <a:ext cx="1376640" cy="983634"/>
            </a:xfrm>
            <a:prstGeom prst="rect">
              <a:avLst/>
            </a:prstGeom>
            <a:ln w="0">
              <a:solidFill>
                <a:srgbClr val="4F81BD"/>
              </a:solidFill>
            </a:ln>
          </p:spPr>
        </p:pic>
        <p:pic>
          <p:nvPicPr>
            <p:cNvPr id="43" name="Picture 42"/>
            <p:cNvPicPr/>
            <p:nvPr/>
          </p:nvPicPr>
          <p:blipFill>
            <a:blip r:embed="rId10" cstate="print">
              <a:extLst>
                <a:ext uri="{28A0092B-C50C-407E-A947-70E740481C1C}">
                  <a14:useLocalDpi xmlns:a14="http://schemas.microsoft.com/office/drawing/2010/main" val="0"/>
                </a:ext>
              </a:extLst>
            </a:blip>
            <a:stretch>
              <a:fillRect/>
            </a:stretch>
          </p:blipFill>
          <p:spPr>
            <a:xfrm>
              <a:off x="95814" y="66555"/>
              <a:ext cx="1085850" cy="1002902"/>
            </a:xfrm>
            <a:prstGeom prst="rect">
              <a:avLst/>
            </a:prstGeom>
          </p:spPr>
        </p:pic>
        <p:sp>
          <p:nvSpPr>
            <p:cNvPr id="44" name="Text Box 2"/>
            <p:cNvSpPr txBox="1">
              <a:spLocks noChangeArrowheads="1"/>
            </p:cNvSpPr>
            <p:nvPr/>
          </p:nvSpPr>
          <p:spPr bwMode="auto">
            <a:xfrm>
              <a:off x="626" y="1048817"/>
              <a:ext cx="1256674" cy="349481"/>
            </a:xfrm>
            <a:prstGeom prst="rect">
              <a:avLst/>
            </a:prstGeom>
            <a:solidFill>
              <a:srgbClr val="FFFFFF">
                <a:alpha val="0"/>
              </a:srgbClr>
            </a:solidFill>
            <a:ln w="9525">
              <a:noFill/>
              <a:miter lim="800000"/>
              <a:headEnd/>
              <a:tailEnd/>
            </a:ln>
          </p:spPr>
          <p:txBody>
            <a:bodyPr rot="0" vert="horz" wrap="square" lIns="91440" tIns="45720" rIns="91440" bIns="45720" anchor="t" anchorCtr="0">
              <a:noAutofit/>
            </a:bodyPr>
            <a:lstStyle/>
            <a:p>
              <a:pPr>
                <a:spcAft>
                  <a:spcPts val="400"/>
                </a:spcAft>
              </a:pPr>
              <a:r>
                <a:rPr lang="en-AU" sz="800" b="1">
                  <a:effectLst/>
                  <a:latin typeface="Times New Roman"/>
                  <a:ea typeface="Times New Roman"/>
                </a:rPr>
                <a:t>EEG Data Acquisition</a:t>
              </a:r>
              <a:endParaRPr lang="en-US" sz="1200">
                <a:effectLst/>
                <a:latin typeface="Times New Roman"/>
                <a:ea typeface="ＭＳ 明朝"/>
              </a:endParaRPr>
            </a:p>
          </p:txBody>
        </p:sp>
        <p:sp>
          <p:nvSpPr>
            <p:cNvPr id="45" name="Right Arrow 44"/>
            <p:cNvSpPr/>
            <p:nvPr/>
          </p:nvSpPr>
          <p:spPr>
            <a:xfrm rot="10800000" flipH="1" flipV="1">
              <a:off x="894782" y="1825282"/>
              <a:ext cx="159233" cy="260985"/>
            </a:xfrm>
            <a:prstGeom prst="rightArrow">
              <a:avLst/>
            </a:prstGeom>
            <a:solidFill>
              <a:sysClr val="window" lastClr="FFFFFF"/>
            </a:solidFill>
            <a:ln w="127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400"/>
                </a:spcAft>
              </a:pPr>
              <a:r>
                <a:rPr lang="en-AU" sz="900">
                  <a:effectLst/>
                  <a:latin typeface="Times New Roman"/>
                  <a:ea typeface="Times New Roman"/>
                </a:rPr>
                <a:t> </a:t>
              </a:r>
              <a:endParaRPr lang="en-US" sz="1200">
                <a:effectLst/>
                <a:latin typeface="Times New Roman"/>
                <a:ea typeface="ＭＳ 明朝"/>
              </a:endParaRPr>
            </a:p>
          </p:txBody>
        </p:sp>
        <p:sp>
          <p:nvSpPr>
            <p:cNvPr id="46" name="Text Box 2"/>
            <p:cNvSpPr txBox="1">
              <a:spLocks noChangeArrowheads="1"/>
            </p:cNvSpPr>
            <p:nvPr/>
          </p:nvSpPr>
          <p:spPr bwMode="auto">
            <a:xfrm>
              <a:off x="915387" y="2352064"/>
              <a:ext cx="849190" cy="384248"/>
            </a:xfrm>
            <a:prstGeom prst="rect">
              <a:avLst/>
            </a:prstGeom>
            <a:solidFill>
              <a:srgbClr val="FFFFFF">
                <a:alpha val="0"/>
              </a:srgbClr>
            </a:solidFill>
            <a:ln w="9525">
              <a:noFill/>
              <a:miter lim="800000"/>
              <a:headEnd/>
              <a:tailEnd/>
            </a:ln>
          </p:spPr>
          <p:txBody>
            <a:bodyPr rot="0" vert="horz" wrap="square" lIns="91440" tIns="45720" rIns="91440" bIns="45720" anchor="t" anchorCtr="0">
              <a:noAutofit/>
            </a:bodyPr>
            <a:lstStyle/>
            <a:p>
              <a:pPr>
                <a:spcAft>
                  <a:spcPts val="400"/>
                </a:spcAft>
              </a:pPr>
              <a:r>
                <a:rPr lang="en-AU" sz="800" b="1">
                  <a:effectLst/>
                  <a:latin typeface="Times New Roman"/>
                  <a:ea typeface="Times New Roman"/>
                </a:rPr>
                <a:t>Pre-processed EEG Signals</a:t>
              </a:r>
              <a:endParaRPr lang="en-US" sz="1200">
                <a:effectLst/>
                <a:latin typeface="Times New Roman"/>
                <a:ea typeface="ＭＳ 明朝"/>
              </a:endParaRPr>
            </a:p>
          </p:txBody>
        </p:sp>
        <p:sp>
          <p:nvSpPr>
            <p:cNvPr id="47" name="Text Box 2"/>
            <p:cNvSpPr txBox="1">
              <a:spLocks noChangeArrowheads="1"/>
            </p:cNvSpPr>
            <p:nvPr/>
          </p:nvSpPr>
          <p:spPr bwMode="auto">
            <a:xfrm>
              <a:off x="2418256" y="1008661"/>
              <a:ext cx="482600" cy="257318"/>
            </a:xfrm>
            <a:prstGeom prst="rect">
              <a:avLst/>
            </a:prstGeom>
            <a:solidFill>
              <a:srgbClr val="FFFFFF">
                <a:alpha val="0"/>
              </a:srgbClr>
            </a:solidFill>
            <a:ln w="9525">
              <a:noFill/>
              <a:miter lim="800000"/>
              <a:headEnd/>
              <a:tailEnd/>
            </a:ln>
          </p:spPr>
          <p:txBody>
            <a:bodyPr rot="0" vert="horz" wrap="square" lIns="91440" tIns="45720" rIns="91440" bIns="45720" anchor="t" anchorCtr="0">
              <a:noAutofit/>
            </a:bodyPr>
            <a:lstStyle/>
            <a:p>
              <a:pPr>
                <a:spcAft>
                  <a:spcPts val="400"/>
                </a:spcAft>
              </a:pPr>
              <a:r>
                <a:rPr lang="en-AU" sz="800" b="1">
                  <a:effectLst/>
                  <a:latin typeface="Times New Roman"/>
                  <a:ea typeface="Times New Roman"/>
                </a:rPr>
                <a:t>Q­</a:t>
              </a:r>
              <a:r>
                <a:rPr lang="en-AU" sz="800" b="1" baseline="-25000">
                  <a:effectLst/>
                  <a:latin typeface="Times New Roman"/>
                  <a:ea typeface="Times New Roman"/>
                </a:rPr>
                <a:t>end</a:t>
              </a:r>
              <a:endParaRPr lang="en-US" sz="1200">
                <a:effectLst/>
                <a:latin typeface="Times New Roman"/>
                <a:ea typeface="ＭＳ 明朝"/>
              </a:endParaRPr>
            </a:p>
            <a:p>
              <a:pPr>
                <a:spcAft>
                  <a:spcPts val="400"/>
                </a:spcAft>
              </a:pPr>
              <a:r>
                <a:rPr lang="en-AU" sz="800">
                  <a:effectLst/>
                  <a:latin typeface="Times New Roman"/>
                  <a:ea typeface="Times New Roman"/>
                </a:rPr>
                <a:t> </a:t>
              </a:r>
              <a:endParaRPr lang="en-US" sz="1200">
                <a:effectLst/>
                <a:latin typeface="Times New Roman"/>
                <a:ea typeface="ＭＳ 明朝"/>
              </a:endParaRPr>
            </a:p>
          </p:txBody>
        </p:sp>
        <p:sp>
          <p:nvSpPr>
            <p:cNvPr id="48" name="Text Box 2"/>
            <p:cNvSpPr txBox="1">
              <a:spLocks noChangeArrowheads="1"/>
            </p:cNvSpPr>
            <p:nvPr/>
          </p:nvSpPr>
          <p:spPr bwMode="auto">
            <a:xfrm>
              <a:off x="5212705" y="1015556"/>
              <a:ext cx="399135" cy="257175"/>
            </a:xfrm>
            <a:prstGeom prst="rect">
              <a:avLst/>
            </a:prstGeom>
            <a:solidFill>
              <a:srgbClr val="FFFFFF">
                <a:alpha val="0"/>
              </a:srgbClr>
            </a:solidFill>
            <a:ln w="9525">
              <a:noFill/>
              <a:miter lim="800000"/>
              <a:headEnd/>
              <a:tailEnd/>
            </a:ln>
          </p:spPr>
          <p:txBody>
            <a:bodyPr rot="0" vert="horz" wrap="square" lIns="91440" tIns="45720" rIns="91440" bIns="45720" anchor="t" anchorCtr="0">
              <a:noAutofit/>
            </a:bodyPr>
            <a:lstStyle/>
            <a:p>
              <a:pPr>
                <a:spcAft>
                  <a:spcPts val="400"/>
                </a:spcAft>
              </a:pPr>
              <a:r>
                <a:rPr lang="en-AU" sz="800" b="1">
                  <a:effectLst/>
                  <a:latin typeface="Times New Roman"/>
                  <a:ea typeface="Times New Roman"/>
                </a:rPr>
                <a:t>C­</a:t>
              </a:r>
              <a:r>
                <a:rPr lang="en-AU" sz="800" b="1" baseline="-25000">
                  <a:effectLst/>
                  <a:latin typeface="Times New Roman"/>
                  <a:ea typeface="Times New Roman"/>
                </a:rPr>
                <a:t>end</a:t>
              </a:r>
              <a:endParaRPr lang="en-US" sz="1200">
                <a:effectLst/>
                <a:latin typeface="Times New Roman"/>
                <a:ea typeface="ＭＳ 明朝"/>
              </a:endParaRPr>
            </a:p>
            <a:p>
              <a:pPr>
                <a:spcAft>
                  <a:spcPts val="400"/>
                </a:spcAft>
              </a:pPr>
              <a:r>
                <a:rPr lang="en-AU" sz="800">
                  <a:effectLst/>
                  <a:latin typeface="Times New Roman"/>
                  <a:ea typeface="Times New Roman"/>
                </a:rPr>
                <a:t> </a:t>
              </a:r>
              <a:endParaRPr lang="en-US" sz="1200">
                <a:effectLst/>
                <a:latin typeface="Times New Roman"/>
                <a:ea typeface="ＭＳ 明朝"/>
              </a:endParaRPr>
            </a:p>
          </p:txBody>
        </p:sp>
        <p:sp>
          <p:nvSpPr>
            <p:cNvPr id="49" name="Text Box 2"/>
            <p:cNvSpPr txBox="1">
              <a:spLocks noChangeArrowheads="1"/>
            </p:cNvSpPr>
            <p:nvPr/>
          </p:nvSpPr>
          <p:spPr bwMode="auto">
            <a:xfrm>
              <a:off x="3868644" y="1008665"/>
              <a:ext cx="481965" cy="257175"/>
            </a:xfrm>
            <a:prstGeom prst="rect">
              <a:avLst/>
            </a:prstGeom>
            <a:solidFill>
              <a:srgbClr val="FFFFFF">
                <a:alpha val="0"/>
              </a:srgbClr>
            </a:solidFill>
            <a:ln w="9525">
              <a:noFill/>
              <a:miter lim="800000"/>
              <a:headEnd/>
              <a:tailEnd/>
            </a:ln>
          </p:spPr>
          <p:txBody>
            <a:bodyPr rot="0" vert="horz" wrap="square" lIns="91440" tIns="45720" rIns="91440" bIns="45720" anchor="t" anchorCtr="0">
              <a:noAutofit/>
            </a:bodyPr>
            <a:lstStyle/>
            <a:p>
              <a:pPr>
                <a:spcAft>
                  <a:spcPts val="400"/>
                </a:spcAft>
              </a:pPr>
              <a:r>
                <a:rPr lang="en-AU" sz="800" b="1">
                  <a:effectLst/>
                  <a:latin typeface="Times New Roman"/>
                  <a:ea typeface="Times New Roman"/>
                </a:rPr>
                <a:t>C­</a:t>
              </a:r>
              <a:r>
                <a:rPr lang="en-AU" sz="800" b="1" baseline="-25000">
                  <a:effectLst/>
                  <a:latin typeface="Times New Roman"/>
                  <a:ea typeface="Times New Roman"/>
                </a:rPr>
                <a:t>start</a:t>
              </a:r>
              <a:endParaRPr lang="en-US" sz="1200">
                <a:effectLst/>
                <a:latin typeface="Times New Roman"/>
                <a:ea typeface="ＭＳ 明朝"/>
              </a:endParaRPr>
            </a:p>
            <a:p>
              <a:pPr>
                <a:spcAft>
                  <a:spcPts val="400"/>
                </a:spcAft>
              </a:pPr>
              <a:r>
                <a:rPr lang="en-AU" sz="800">
                  <a:effectLst/>
                  <a:latin typeface="Times New Roman"/>
                  <a:ea typeface="Times New Roman"/>
                </a:rPr>
                <a:t> </a:t>
              </a:r>
              <a:endParaRPr lang="en-US" sz="1200">
                <a:effectLst/>
                <a:latin typeface="Times New Roman"/>
                <a:ea typeface="ＭＳ 明朝"/>
              </a:endParaRPr>
            </a:p>
          </p:txBody>
        </p:sp>
        <p:sp>
          <p:nvSpPr>
            <p:cNvPr id="50" name="Text Box 2"/>
            <p:cNvSpPr txBox="1">
              <a:spLocks noChangeArrowheads="1"/>
            </p:cNvSpPr>
            <p:nvPr/>
          </p:nvSpPr>
          <p:spPr bwMode="auto">
            <a:xfrm>
              <a:off x="3686294" y="1008665"/>
              <a:ext cx="481965" cy="257175"/>
            </a:xfrm>
            <a:prstGeom prst="rect">
              <a:avLst/>
            </a:prstGeom>
            <a:solidFill>
              <a:srgbClr val="FFFFFF">
                <a:alpha val="0"/>
              </a:srgbClr>
            </a:solidFill>
            <a:ln w="9525">
              <a:noFill/>
              <a:miter lim="800000"/>
              <a:headEnd/>
              <a:tailEnd/>
            </a:ln>
          </p:spPr>
          <p:txBody>
            <a:bodyPr rot="0" vert="horz" wrap="square" lIns="91440" tIns="45720" rIns="91440" bIns="45720" anchor="t" anchorCtr="0">
              <a:noAutofit/>
            </a:bodyPr>
            <a:lstStyle/>
            <a:p>
              <a:pPr>
                <a:spcAft>
                  <a:spcPts val="400"/>
                </a:spcAft>
              </a:pPr>
              <a:r>
                <a:rPr lang="en-AU" sz="800" b="1">
                  <a:effectLst/>
                  <a:latin typeface="Times New Roman"/>
                  <a:ea typeface="Times New Roman"/>
                </a:rPr>
                <a:t>L­</a:t>
              </a:r>
              <a:r>
                <a:rPr lang="en-AU" sz="800" b="1" baseline="-25000">
                  <a:effectLst/>
                  <a:latin typeface="Times New Roman"/>
                  <a:ea typeface="Times New Roman"/>
                </a:rPr>
                <a:t>end</a:t>
              </a:r>
              <a:endParaRPr lang="en-US" sz="1200">
                <a:effectLst/>
                <a:latin typeface="Times New Roman"/>
                <a:ea typeface="ＭＳ 明朝"/>
              </a:endParaRPr>
            </a:p>
            <a:p>
              <a:pPr>
                <a:spcAft>
                  <a:spcPts val="400"/>
                </a:spcAft>
              </a:pPr>
              <a:r>
                <a:rPr lang="en-AU" sz="800">
                  <a:effectLst/>
                  <a:latin typeface="Times New Roman"/>
                  <a:ea typeface="Times New Roman"/>
                </a:rPr>
                <a:t> </a:t>
              </a:r>
              <a:endParaRPr lang="en-US" sz="1200">
                <a:effectLst/>
                <a:latin typeface="Times New Roman"/>
                <a:ea typeface="ＭＳ 明朝"/>
              </a:endParaRPr>
            </a:p>
          </p:txBody>
        </p:sp>
        <p:sp>
          <p:nvSpPr>
            <p:cNvPr id="51" name="Text Box 2"/>
            <p:cNvSpPr txBox="1">
              <a:spLocks noChangeArrowheads="1"/>
            </p:cNvSpPr>
            <p:nvPr/>
          </p:nvSpPr>
          <p:spPr bwMode="auto">
            <a:xfrm>
              <a:off x="2617261" y="1008559"/>
              <a:ext cx="481965" cy="257175"/>
            </a:xfrm>
            <a:prstGeom prst="rect">
              <a:avLst/>
            </a:prstGeom>
            <a:solidFill>
              <a:srgbClr val="FFFFFF">
                <a:alpha val="0"/>
              </a:srgbClr>
            </a:solidFill>
            <a:ln w="9525">
              <a:noFill/>
              <a:miter lim="800000"/>
              <a:headEnd/>
              <a:tailEnd/>
            </a:ln>
          </p:spPr>
          <p:txBody>
            <a:bodyPr rot="0" vert="horz" wrap="square" lIns="91440" tIns="45720" rIns="91440" bIns="45720" anchor="t" anchorCtr="0">
              <a:noAutofit/>
            </a:bodyPr>
            <a:lstStyle/>
            <a:p>
              <a:pPr>
                <a:spcAft>
                  <a:spcPts val="400"/>
                </a:spcAft>
              </a:pPr>
              <a:r>
                <a:rPr lang="en-AU" sz="800" b="1">
                  <a:effectLst/>
                  <a:latin typeface="Times New Roman"/>
                  <a:ea typeface="Times New Roman"/>
                </a:rPr>
                <a:t>L</a:t>
              </a:r>
              <a:r>
                <a:rPr lang="en-AU" sz="800" b="1" baseline="-25000">
                  <a:effectLst/>
                  <a:latin typeface="Times New Roman"/>
                  <a:ea typeface="Times New Roman"/>
                </a:rPr>
                <a:t>start</a:t>
              </a:r>
              <a:endParaRPr lang="en-US" sz="1200">
                <a:effectLst/>
                <a:latin typeface="Times New Roman"/>
                <a:ea typeface="ＭＳ 明朝"/>
              </a:endParaRPr>
            </a:p>
            <a:p>
              <a:pPr>
                <a:spcAft>
                  <a:spcPts val="400"/>
                </a:spcAft>
              </a:pPr>
              <a:r>
                <a:rPr lang="en-AU" sz="800">
                  <a:effectLst/>
                  <a:latin typeface="Times New Roman"/>
                  <a:ea typeface="Times New Roman"/>
                </a:rPr>
                <a:t> </a:t>
              </a:r>
              <a:endParaRPr lang="en-US" sz="1200">
                <a:effectLst/>
                <a:latin typeface="Times New Roman"/>
                <a:ea typeface="ＭＳ 明朝"/>
              </a:endParaRPr>
            </a:p>
          </p:txBody>
        </p:sp>
        <p:sp>
          <p:nvSpPr>
            <p:cNvPr id="52" name="Text Box 2"/>
            <p:cNvSpPr txBox="1">
              <a:spLocks noChangeArrowheads="1"/>
            </p:cNvSpPr>
            <p:nvPr/>
          </p:nvSpPr>
          <p:spPr bwMode="auto">
            <a:xfrm>
              <a:off x="1283247" y="987775"/>
              <a:ext cx="481330" cy="256540"/>
            </a:xfrm>
            <a:prstGeom prst="rect">
              <a:avLst/>
            </a:prstGeom>
            <a:solidFill>
              <a:srgbClr val="FFFFFF">
                <a:alpha val="0"/>
              </a:srgbClr>
            </a:solidFill>
            <a:ln w="9525">
              <a:noFill/>
              <a:miter lim="800000"/>
              <a:headEnd/>
              <a:tailEnd/>
            </a:ln>
          </p:spPr>
          <p:txBody>
            <a:bodyPr rot="0" vert="horz" wrap="square" lIns="91440" tIns="45720" rIns="91440" bIns="45720" anchor="t" anchorCtr="0">
              <a:noAutofit/>
            </a:bodyPr>
            <a:lstStyle/>
            <a:p>
              <a:pPr>
                <a:spcAft>
                  <a:spcPts val="400"/>
                </a:spcAft>
              </a:pPr>
              <a:r>
                <a:rPr lang="en-AU" sz="800" b="1">
                  <a:effectLst/>
                  <a:latin typeface="Times New Roman"/>
                  <a:ea typeface="Times New Roman"/>
                </a:rPr>
                <a:t>Q­</a:t>
              </a:r>
              <a:r>
                <a:rPr lang="en-AU" sz="800" b="1" baseline="-25000">
                  <a:effectLst/>
                  <a:latin typeface="Times New Roman"/>
                  <a:ea typeface="Times New Roman"/>
                </a:rPr>
                <a:t>start</a:t>
              </a:r>
              <a:endParaRPr lang="en-US" sz="1200">
                <a:effectLst/>
                <a:latin typeface="Times New Roman"/>
                <a:ea typeface="ＭＳ 明朝"/>
              </a:endParaRPr>
            </a:p>
            <a:p>
              <a:pPr>
                <a:spcAft>
                  <a:spcPts val="400"/>
                </a:spcAft>
              </a:pPr>
              <a:r>
                <a:rPr lang="en-AU" sz="800">
                  <a:effectLst/>
                  <a:latin typeface="Times New Roman"/>
                  <a:ea typeface="Times New Roman"/>
                </a:rPr>
                <a:t> </a:t>
              </a:r>
              <a:endParaRPr lang="en-US" sz="1200">
                <a:effectLst/>
                <a:latin typeface="Times New Roman"/>
                <a:ea typeface="ＭＳ 明朝"/>
              </a:endParaRPr>
            </a:p>
          </p:txBody>
        </p:sp>
        <p:sp>
          <p:nvSpPr>
            <p:cNvPr id="53" name="Right Arrow 52"/>
            <p:cNvSpPr/>
            <p:nvPr/>
          </p:nvSpPr>
          <p:spPr>
            <a:xfrm rot="16200000" flipH="1" flipV="1">
              <a:off x="4655438" y="1019806"/>
              <a:ext cx="160898" cy="260350"/>
            </a:xfrm>
            <a:prstGeom prst="rightArrow">
              <a:avLst/>
            </a:prstGeom>
            <a:solidFill>
              <a:sysClr val="window" lastClr="FFFFFF"/>
            </a:solidFill>
            <a:ln w="127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400"/>
                </a:spcAft>
              </a:pPr>
              <a:r>
                <a:rPr lang="en-AU" sz="900">
                  <a:effectLst/>
                  <a:latin typeface="Times New Roman"/>
                  <a:ea typeface="Times New Roman"/>
                </a:rPr>
                <a:t> </a:t>
              </a:r>
              <a:endParaRPr lang="en-US" sz="1200">
                <a:effectLst/>
                <a:latin typeface="Times New Roman"/>
                <a:ea typeface="ＭＳ 明朝"/>
              </a:endParaRPr>
            </a:p>
          </p:txBody>
        </p:sp>
        <p:sp>
          <p:nvSpPr>
            <p:cNvPr id="54" name="Right Arrow 53"/>
            <p:cNvSpPr/>
            <p:nvPr/>
          </p:nvSpPr>
          <p:spPr>
            <a:xfrm rot="16200000" flipH="1" flipV="1">
              <a:off x="3282217" y="1031761"/>
              <a:ext cx="148948" cy="252194"/>
            </a:xfrm>
            <a:prstGeom prst="rightArrow">
              <a:avLst/>
            </a:prstGeom>
            <a:solidFill>
              <a:sysClr val="window" lastClr="FFFFFF"/>
            </a:solidFill>
            <a:ln w="127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400"/>
                </a:spcAft>
              </a:pPr>
              <a:r>
                <a:rPr lang="en-AU" sz="900">
                  <a:effectLst/>
                  <a:latin typeface="Times New Roman"/>
                  <a:ea typeface="Times New Roman"/>
                </a:rPr>
                <a:t> </a:t>
              </a:r>
              <a:endParaRPr lang="en-US" sz="1200">
                <a:effectLst/>
                <a:latin typeface="Times New Roman"/>
                <a:ea typeface="ＭＳ 明朝"/>
              </a:endParaRPr>
            </a:p>
          </p:txBody>
        </p:sp>
        <p:sp>
          <p:nvSpPr>
            <p:cNvPr id="55" name="Right Arrow 54"/>
            <p:cNvSpPr/>
            <p:nvPr/>
          </p:nvSpPr>
          <p:spPr>
            <a:xfrm rot="16200000" flipH="1" flipV="1">
              <a:off x="1989339" y="1023600"/>
              <a:ext cx="140093" cy="259715"/>
            </a:xfrm>
            <a:prstGeom prst="rightArrow">
              <a:avLst/>
            </a:prstGeom>
            <a:solidFill>
              <a:sysClr val="window" lastClr="FFFFFF"/>
            </a:solidFill>
            <a:ln w="127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400"/>
                </a:spcAft>
              </a:pPr>
              <a:r>
                <a:rPr lang="en-AU" sz="900">
                  <a:effectLst/>
                  <a:latin typeface="Times New Roman"/>
                  <a:ea typeface="Times New Roman"/>
                </a:rPr>
                <a:t> </a:t>
              </a:r>
              <a:endParaRPr lang="en-US" sz="1200">
                <a:effectLst/>
                <a:latin typeface="Times New Roman"/>
                <a:ea typeface="ＭＳ 明朝"/>
              </a:endParaRPr>
            </a:p>
          </p:txBody>
        </p:sp>
        <p:sp>
          <p:nvSpPr>
            <p:cNvPr id="56" name="Right Arrow 55"/>
            <p:cNvSpPr/>
            <p:nvPr/>
          </p:nvSpPr>
          <p:spPr>
            <a:xfrm rot="10800000" flipH="1" flipV="1">
              <a:off x="4891242" y="2995112"/>
              <a:ext cx="145715" cy="260350"/>
            </a:xfrm>
            <a:prstGeom prst="rightArrow">
              <a:avLst/>
            </a:prstGeom>
            <a:solidFill>
              <a:sysClr val="window" lastClr="FFFFFF"/>
            </a:solidFill>
            <a:ln w="127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400"/>
                </a:spcAft>
              </a:pPr>
              <a:r>
                <a:rPr lang="en-AU" sz="900">
                  <a:effectLst/>
                  <a:latin typeface="Times New Roman"/>
                  <a:ea typeface="Times New Roman"/>
                </a:rPr>
                <a:t> </a:t>
              </a:r>
              <a:endParaRPr lang="en-US" sz="1200">
                <a:effectLst/>
                <a:latin typeface="Times New Roman"/>
                <a:ea typeface="ＭＳ 明朝"/>
              </a:endParaRPr>
            </a:p>
          </p:txBody>
        </p:sp>
        <p:sp>
          <p:nvSpPr>
            <p:cNvPr id="57" name="Right Arrow 56"/>
            <p:cNvSpPr/>
            <p:nvPr/>
          </p:nvSpPr>
          <p:spPr>
            <a:xfrm rot="10800000" flipH="1" flipV="1">
              <a:off x="3495591" y="3037521"/>
              <a:ext cx="183481" cy="260350"/>
            </a:xfrm>
            <a:prstGeom prst="rightArrow">
              <a:avLst/>
            </a:prstGeom>
            <a:solidFill>
              <a:sysClr val="window" lastClr="FFFFFF"/>
            </a:solidFill>
            <a:ln w="127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400"/>
                </a:spcAft>
              </a:pPr>
              <a:r>
                <a:rPr lang="en-AU" sz="900">
                  <a:effectLst/>
                  <a:latin typeface="Times New Roman"/>
                  <a:ea typeface="Times New Roman"/>
                </a:rPr>
                <a:t> </a:t>
              </a:r>
              <a:endParaRPr lang="en-US" sz="1200">
                <a:effectLst/>
                <a:latin typeface="Times New Roman"/>
                <a:ea typeface="ＭＳ 明朝"/>
              </a:endParaRPr>
            </a:p>
          </p:txBody>
        </p:sp>
        <p:sp>
          <p:nvSpPr>
            <p:cNvPr id="58" name="Right Arrow 57"/>
            <p:cNvSpPr/>
            <p:nvPr/>
          </p:nvSpPr>
          <p:spPr>
            <a:xfrm rot="10800000" flipH="1" flipV="1">
              <a:off x="2233373" y="3038149"/>
              <a:ext cx="177797" cy="260350"/>
            </a:xfrm>
            <a:prstGeom prst="rightArrow">
              <a:avLst/>
            </a:prstGeom>
            <a:solidFill>
              <a:sysClr val="window" lastClr="FFFFFF"/>
            </a:solidFill>
            <a:ln w="127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400"/>
                </a:spcAft>
              </a:pPr>
              <a:r>
                <a:rPr lang="en-AU" sz="900">
                  <a:effectLst/>
                  <a:latin typeface="Times New Roman"/>
                  <a:ea typeface="Times New Roman"/>
                </a:rPr>
                <a:t> </a:t>
              </a:r>
              <a:endParaRPr lang="en-US" sz="1200">
                <a:effectLst/>
                <a:latin typeface="Times New Roman"/>
                <a:ea typeface="ＭＳ 明朝"/>
              </a:endParaRPr>
            </a:p>
          </p:txBody>
        </p:sp>
        <p:sp>
          <p:nvSpPr>
            <p:cNvPr id="59" name="Rectangle 58"/>
            <p:cNvSpPr/>
            <p:nvPr/>
          </p:nvSpPr>
          <p:spPr>
            <a:xfrm>
              <a:off x="3185657" y="3947973"/>
              <a:ext cx="1611028" cy="514691"/>
            </a:xfrm>
            <a:prstGeom prst="rect">
              <a:avLst/>
            </a:prstGeom>
            <a:noFill/>
            <a:ln w="635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400"/>
                </a:spcAft>
              </a:pPr>
              <a:endParaRPr lang="en-AU" sz="900" b="1" dirty="0">
                <a:solidFill>
                  <a:srgbClr val="000000"/>
                </a:solidFill>
                <a:effectLst/>
                <a:latin typeface="Times New Roman"/>
                <a:ea typeface="Times New Roman"/>
              </a:endParaRPr>
            </a:p>
            <a:p>
              <a:pPr algn="ctr">
                <a:spcAft>
                  <a:spcPts val="400"/>
                </a:spcAft>
              </a:pPr>
              <a:r>
                <a:rPr lang="en-AU" sz="900" b="1" dirty="0">
                  <a:solidFill>
                    <a:srgbClr val="000000"/>
                  </a:solidFill>
                  <a:effectLst/>
                  <a:latin typeface="Times New Roman"/>
                  <a:ea typeface="Times New Roman"/>
                </a:rPr>
                <a:t>Complex Network Analysis</a:t>
              </a:r>
              <a:endParaRPr lang="en-US" sz="1200" dirty="0">
                <a:effectLst/>
                <a:latin typeface="Times New Roman"/>
                <a:ea typeface="ＭＳ 明朝"/>
              </a:endParaRPr>
            </a:p>
            <a:p>
              <a:pPr marL="342900" lvl="0" indent="-342900" algn="l">
                <a:spcAft>
                  <a:spcPts val="0"/>
                </a:spcAft>
                <a:buFont typeface="Wingdings"/>
                <a:buChar char=""/>
                <a:tabLst>
                  <a:tab pos="457200" algn="l"/>
                </a:tabLst>
              </a:pPr>
              <a:r>
                <a:rPr lang="en-US" sz="800" dirty="0">
                  <a:solidFill>
                    <a:srgbClr val="000000"/>
                  </a:solidFill>
                  <a:effectLst/>
                  <a:latin typeface="Times New Roman"/>
                  <a:ea typeface="ＭＳ 明朝"/>
                </a:rPr>
                <a:t>Connectivity Density</a:t>
              </a:r>
              <a:endParaRPr lang="en-US" sz="1200" dirty="0">
                <a:effectLst/>
                <a:latin typeface="Times New Roman"/>
                <a:ea typeface="ＭＳ 明朝"/>
              </a:endParaRPr>
            </a:p>
            <a:p>
              <a:pPr marL="342900" lvl="0" indent="-342900" algn="l">
                <a:spcAft>
                  <a:spcPts val="0"/>
                </a:spcAft>
                <a:buFont typeface="Wingdings"/>
                <a:buChar char=""/>
                <a:tabLst>
                  <a:tab pos="457200" algn="l"/>
                </a:tabLst>
              </a:pPr>
              <a:r>
                <a:rPr lang="en-US" sz="800" dirty="0">
                  <a:solidFill>
                    <a:srgbClr val="000000"/>
                  </a:solidFill>
                  <a:effectLst/>
                  <a:latin typeface="Times New Roman"/>
                  <a:ea typeface="ＭＳ 明朝"/>
                </a:rPr>
                <a:t>Degree Centrality</a:t>
              </a:r>
              <a:endParaRPr lang="en-US" sz="1200" dirty="0">
                <a:effectLst/>
                <a:latin typeface="Times New Roman"/>
                <a:ea typeface="ＭＳ 明朝"/>
              </a:endParaRPr>
            </a:p>
            <a:p>
              <a:pPr algn="ctr">
                <a:spcAft>
                  <a:spcPts val="400"/>
                </a:spcAft>
              </a:pPr>
              <a:r>
                <a:rPr lang="en-AU" sz="1200" dirty="0">
                  <a:effectLst/>
                  <a:latin typeface="Times New Roman"/>
                  <a:ea typeface="Times New Roman"/>
                </a:rPr>
                <a:t> </a:t>
              </a:r>
              <a:endParaRPr lang="en-US" sz="1200" dirty="0">
                <a:effectLst/>
                <a:latin typeface="Times New Roman"/>
                <a:ea typeface="ＭＳ 明朝"/>
              </a:endParaRPr>
            </a:p>
            <a:p>
              <a:pPr algn="ctr">
                <a:spcAft>
                  <a:spcPts val="400"/>
                </a:spcAft>
              </a:pPr>
              <a:r>
                <a:rPr lang="en-AU" sz="1200" dirty="0">
                  <a:effectLst/>
                  <a:latin typeface="Times New Roman"/>
                  <a:ea typeface="Times New Roman"/>
                </a:rPr>
                <a:t> </a:t>
              </a:r>
              <a:endParaRPr lang="en-US" sz="1200" dirty="0">
                <a:effectLst/>
                <a:latin typeface="Times New Roman"/>
                <a:ea typeface="ＭＳ 明朝"/>
              </a:endParaRPr>
            </a:p>
          </p:txBody>
        </p:sp>
        <p:sp>
          <p:nvSpPr>
            <p:cNvPr id="60" name="Rectangle 59"/>
            <p:cNvSpPr/>
            <p:nvPr/>
          </p:nvSpPr>
          <p:spPr>
            <a:xfrm>
              <a:off x="2416348" y="2844123"/>
              <a:ext cx="726678" cy="679138"/>
            </a:xfrm>
            <a:prstGeom prst="rect">
              <a:avLst/>
            </a:prstGeom>
            <a:noFill/>
            <a:ln w="635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400"/>
                </a:spcAft>
              </a:pPr>
              <a:r>
                <a:rPr lang="en-AU" sz="800">
                  <a:solidFill>
                    <a:srgbClr val="000000"/>
                  </a:solidFill>
                  <a:effectLst/>
                  <a:latin typeface="Times New Roman"/>
                  <a:ea typeface="Times New Roman"/>
                </a:rPr>
                <a:t>Graph Database during Q</a:t>
              </a:r>
              <a:endParaRPr lang="en-US" sz="1200">
                <a:effectLst/>
                <a:latin typeface="Times New Roman"/>
                <a:ea typeface="ＭＳ 明朝"/>
              </a:endParaRPr>
            </a:p>
            <a:p>
              <a:pPr algn="ctr">
                <a:spcAft>
                  <a:spcPts val="400"/>
                </a:spcAft>
              </a:pPr>
              <a:r>
                <a:rPr lang="en-AU" sz="800">
                  <a:effectLst/>
                  <a:latin typeface="Times New Roman"/>
                  <a:ea typeface="ＭＳ 明朝"/>
                </a:rPr>
                <a:t>(NTE)</a:t>
              </a:r>
              <a:endParaRPr lang="en-US" sz="1200">
                <a:effectLst/>
                <a:latin typeface="Times New Roman"/>
                <a:ea typeface="ＭＳ 明朝"/>
              </a:endParaRPr>
            </a:p>
          </p:txBody>
        </p:sp>
        <p:sp>
          <p:nvSpPr>
            <p:cNvPr id="61" name="Rectangle 60"/>
            <p:cNvSpPr/>
            <p:nvPr/>
          </p:nvSpPr>
          <p:spPr>
            <a:xfrm>
              <a:off x="3699938" y="2829874"/>
              <a:ext cx="726440" cy="678815"/>
            </a:xfrm>
            <a:prstGeom prst="rect">
              <a:avLst/>
            </a:prstGeom>
            <a:noFill/>
            <a:ln w="635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400"/>
                </a:spcAft>
              </a:pPr>
              <a:r>
                <a:rPr lang="en-AU" sz="800">
                  <a:solidFill>
                    <a:srgbClr val="000000"/>
                  </a:solidFill>
                  <a:effectLst/>
                  <a:latin typeface="Times New Roman"/>
                  <a:ea typeface="Times New Roman"/>
                </a:rPr>
                <a:t>Graph Database during L (NTE)</a:t>
              </a:r>
              <a:endParaRPr lang="en-US" sz="1200">
                <a:effectLst/>
                <a:latin typeface="Times New Roman"/>
                <a:ea typeface="ＭＳ 明朝"/>
              </a:endParaRPr>
            </a:p>
            <a:p>
              <a:pPr algn="ctr">
                <a:spcAft>
                  <a:spcPts val="400"/>
                </a:spcAft>
              </a:pPr>
              <a:r>
                <a:rPr lang="en-AU" sz="800">
                  <a:effectLst/>
                  <a:latin typeface="Times New Roman"/>
                  <a:ea typeface="Times New Roman"/>
                </a:rPr>
                <a:t> </a:t>
              </a:r>
              <a:endParaRPr lang="en-US" sz="1200">
                <a:effectLst/>
                <a:latin typeface="Times New Roman"/>
                <a:ea typeface="ＭＳ 明朝"/>
              </a:endParaRPr>
            </a:p>
          </p:txBody>
        </p:sp>
        <p:sp>
          <p:nvSpPr>
            <p:cNvPr id="62" name="Rectangle 61"/>
            <p:cNvSpPr/>
            <p:nvPr/>
          </p:nvSpPr>
          <p:spPr>
            <a:xfrm>
              <a:off x="5044385" y="2843825"/>
              <a:ext cx="650929" cy="678815"/>
            </a:xfrm>
            <a:prstGeom prst="rect">
              <a:avLst/>
            </a:prstGeom>
            <a:noFill/>
            <a:ln w="635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400"/>
                </a:spcAft>
              </a:pPr>
              <a:r>
                <a:rPr lang="en-AU" sz="800">
                  <a:solidFill>
                    <a:srgbClr val="000000"/>
                  </a:solidFill>
                  <a:effectLst/>
                  <a:latin typeface="Times New Roman"/>
                  <a:ea typeface="Times New Roman"/>
                </a:rPr>
                <a:t>Graph Database during C (NTE)</a:t>
              </a:r>
              <a:endParaRPr lang="en-US" sz="1200">
                <a:effectLst/>
                <a:latin typeface="Times New Roman"/>
                <a:ea typeface="ＭＳ 明朝"/>
              </a:endParaRPr>
            </a:p>
            <a:p>
              <a:pPr algn="ctr">
                <a:spcAft>
                  <a:spcPts val="400"/>
                </a:spcAft>
              </a:pPr>
              <a:r>
                <a:rPr lang="en-AU" sz="800">
                  <a:effectLst/>
                  <a:latin typeface="Times New Roman"/>
                  <a:ea typeface="Times New Roman"/>
                </a:rPr>
                <a:t> </a:t>
              </a:r>
              <a:endParaRPr lang="en-US" sz="1200">
                <a:effectLst/>
                <a:latin typeface="Times New Roman"/>
                <a:ea typeface="ＭＳ 明朝"/>
              </a:endParaRPr>
            </a:p>
          </p:txBody>
        </p:sp>
        <p:cxnSp>
          <p:nvCxnSpPr>
            <p:cNvPr id="63" name="Straight Arrow Connector 62"/>
            <p:cNvCxnSpPr/>
            <p:nvPr/>
          </p:nvCxnSpPr>
          <p:spPr>
            <a:xfrm>
              <a:off x="2808478" y="3528615"/>
              <a:ext cx="674889" cy="419359"/>
            </a:xfrm>
            <a:prstGeom prst="straightConnector1">
              <a:avLst/>
            </a:prstGeom>
            <a:noFill/>
            <a:ln w="9525" cap="flat" cmpd="sng" algn="ctr">
              <a:solidFill>
                <a:srgbClr val="4F81BD">
                  <a:shade val="95000"/>
                  <a:satMod val="105000"/>
                </a:srgbClr>
              </a:solidFill>
              <a:prstDash val="solid"/>
              <a:tailEnd type="arrow"/>
            </a:ln>
            <a:effectLst/>
          </p:spPr>
        </p:cxnSp>
        <p:cxnSp>
          <p:nvCxnSpPr>
            <p:cNvPr id="64" name="Straight Arrow Connector 63"/>
            <p:cNvCxnSpPr/>
            <p:nvPr/>
          </p:nvCxnSpPr>
          <p:spPr>
            <a:xfrm>
              <a:off x="4046163" y="3541966"/>
              <a:ext cx="1" cy="387149"/>
            </a:xfrm>
            <a:prstGeom prst="straightConnector1">
              <a:avLst/>
            </a:prstGeom>
            <a:noFill/>
            <a:ln w="9525" cap="flat" cmpd="sng" algn="ctr">
              <a:solidFill>
                <a:srgbClr val="4F81BD">
                  <a:shade val="95000"/>
                  <a:satMod val="105000"/>
                </a:srgbClr>
              </a:solidFill>
              <a:prstDash val="solid"/>
              <a:tailEnd type="arrow"/>
            </a:ln>
            <a:effectLst/>
          </p:spPr>
        </p:cxnSp>
        <p:cxnSp>
          <p:nvCxnSpPr>
            <p:cNvPr id="65" name="Straight Arrow Connector 64"/>
            <p:cNvCxnSpPr/>
            <p:nvPr/>
          </p:nvCxnSpPr>
          <p:spPr>
            <a:xfrm flipH="1">
              <a:off x="4796669" y="3521952"/>
              <a:ext cx="537900" cy="465545"/>
            </a:xfrm>
            <a:prstGeom prst="straightConnector1">
              <a:avLst/>
            </a:prstGeom>
            <a:noFill/>
            <a:ln w="9525" cap="flat" cmpd="sng" algn="ctr">
              <a:solidFill>
                <a:srgbClr val="4F81BD">
                  <a:shade val="95000"/>
                  <a:satMod val="105000"/>
                </a:srgbClr>
              </a:solidFill>
              <a:prstDash val="solid"/>
              <a:tailEnd type="arrow"/>
            </a:ln>
            <a:effectLst/>
          </p:spPr>
        </p:cxnSp>
        <p:sp>
          <p:nvSpPr>
            <p:cNvPr id="66" name="Rectangle 65"/>
            <p:cNvSpPr/>
            <p:nvPr/>
          </p:nvSpPr>
          <p:spPr>
            <a:xfrm>
              <a:off x="1946001" y="3987854"/>
              <a:ext cx="1096342" cy="475211"/>
            </a:xfrm>
            <a:prstGeom prst="rect">
              <a:avLst/>
            </a:prstGeom>
            <a:noFill/>
            <a:ln w="635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400"/>
                </a:spcAft>
              </a:pPr>
              <a:r>
                <a:rPr lang="en-AU" sz="900" b="1">
                  <a:solidFill>
                    <a:srgbClr val="000000"/>
                  </a:solidFill>
                  <a:effectLst/>
                  <a:latin typeface="Times New Roman"/>
                  <a:ea typeface="Times New Roman"/>
                </a:rPr>
                <a:t>Visualization </a:t>
              </a:r>
              <a:endParaRPr lang="en-US" sz="1200">
                <a:effectLst/>
                <a:latin typeface="Times New Roman"/>
                <a:ea typeface="ＭＳ 明朝"/>
              </a:endParaRPr>
            </a:p>
            <a:p>
              <a:pPr algn="ctr">
                <a:spcAft>
                  <a:spcPts val="400"/>
                </a:spcAft>
              </a:pPr>
              <a:r>
                <a:rPr lang="en-AU" sz="900">
                  <a:solidFill>
                    <a:srgbClr val="000000"/>
                  </a:solidFill>
                  <a:effectLst/>
                  <a:latin typeface="Times New Roman"/>
                  <a:ea typeface="Times New Roman"/>
                </a:rPr>
                <a:t>(Topoplot)</a:t>
              </a:r>
              <a:endParaRPr lang="en-US" sz="1200">
                <a:effectLst/>
                <a:latin typeface="Times New Roman"/>
                <a:ea typeface="ＭＳ 明朝"/>
              </a:endParaRPr>
            </a:p>
            <a:p>
              <a:pPr algn="ctr">
                <a:spcAft>
                  <a:spcPts val="400"/>
                </a:spcAft>
              </a:pPr>
              <a:r>
                <a:rPr lang="en-AU" sz="1200">
                  <a:effectLst/>
                  <a:latin typeface="Times New Roman"/>
                  <a:ea typeface="Times New Roman"/>
                </a:rPr>
                <a:t> </a:t>
              </a:r>
              <a:endParaRPr lang="en-US" sz="1200">
                <a:effectLst/>
                <a:latin typeface="Times New Roman"/>
                <a:ea typeface="ＭＳ 明朝"/>
              </a:endParaRPr>
            </a:p>
          </p:txBody>
        </p:sp>
        <p:sp>
          <p:nvSpPr>
            <p:cNvPr id="67" name="Right Arrow 66"/>
            <p:cNvSpPr/>
            <p:nvPr/>
          </p:nvSpPr>
          <p:spPr>
            <a:xfrm flipH="1" flipV="1">
              <a:off x="3042342" y="4120453"/>
              <a:ext cx="143507" cy="259715"/>
            </a:xfrm>
            <a:prstGeom prst="rightArrow">
              <a:avLst/>
            </a:prstGeom>
            <a:solidFill>
              <a:sysClr val="window" lastClr="FFFFFF"/>
            </a:solidFill>
            <a:ln w="127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400"/>
                </a:spcAft>
              </a:pPr>
              <a:r>
                <a:rPr lang="en-AU" sz="900">
                  <a:effectLst/>
                  <a:latin typeface="Times New Roman"/>
                  <a:ea typeface="Times New Roman"/>
                </a:rPr>
                <a:t> </a:t>
              </a:r>
              <a:endParaRPr lang="en-US" sz="1200">
                <a:effectLst/>
                <a:latin typeface="Times New Roman"/>
                <a:ea typeface="ＭＳ 明朝"/>
              </a:endParaRPr>
            </a:p>
          </p:txBody>
        </p:sp>
        <p:sp>
          <p:nvSpPr>
            <p:cNvPr id="68" name="Rectangle 67"/>
            <p:cNvSpPr/>
            <p:nvPr/>
          </p:nvSpPr>
          <p:spPr>
            <a:xfrm>
              <a:off x="35731" y="2759123"/>
              <a:ext cx="1690656" cy="840097"/>
            </a:xfrm>
            <a:prstGeom prst="rect">
              <a:avLst/>
            </a:prstGeom>
            <a:noFill/>
            <a:ln w="635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400"/>
                </a:spcAft>
              </a:pPr>
              <a:r>
                <a:rPr lang="en-AU" sz="800" b="1">
                  <a:solidFill>
                    <a:srgbClr val="000000"/>
                  </a:solidFill>
                  <a:effectLst/>
                  <a:latin typeface="Times New Roman"/>
                  <a:ea typeface="Times New Roman"/>
                </a:rPr>
                <a:t>Graph Database Construction during EOP and VS</a:t>
              </a:r>
              <a:endParaRPr lang="en-US" sz="1200">
                <a:effectLst/>
                <a:latin typeface="Times New Roman"/>
                <a:ea typeface="ＭＳ 明朝"/>
              </a:endParaRPr>
            </a:p>
            <a:p>
              <a:pPr marL="342900" lvl="0" indent="-342900">
                <a:spcAft>
                  <a:spcPts val="400"/>
                </a:spcAft>
                <a:buFont typeface="Wingdings"/>
                <a:buChar char=""/>
              </a:pPr>
              <a:r>
                <a:rPr lang="en-AU" sz="800">
                  <a:effectLst/>
                  <a:latin typeface="Times New Roman"/>
                  <a:ea typeface="ＭＳ 明朝"/>
                </a:rPr>
                <a:t>Creating 2 sec epoch</a:t>
              </a:r>
              <a:endParaRPr lang="en-US" sz="1200">
                <a:effectLst/>
                <a:latin typeface="Times New Roman"/>
                <a:ea typeface="ＭＳ 明朝"/>
              </a:endParaRPr>
            </a:p>
            <a:p>
              <a:pPr marL="342900" lvl="0" indent="-342900">
                <a:spcAft>
                  <a:spcPts val="400"/>
                </a:spcAft>
                <a:buFont typeface="Wingdings"/>
                <a:buChar char=""/>
              </a:pPr>
              <a:r>
                <a:rPr lang="en-AU" sz="800">
                  <a:effectLst/>
                  <a:latin typeface="Times New Roman"/>
                  <a:ea typeface="ＭＳ 明朝"/>
                </a:rPr>
                <a:t>Creating 2 sec averaged epoch </a:t>
              </a:r>
              <a:endParaRPr lang="en-US" sz="1200">
                <a:effectLst/>
                <a:latin typeface="Times New Roman"/>
                <a:ea typeface="ＭＳ 明朝"/>
              </a:endParaRPr>
            </a:p>
            <a:p>
              <a:pPr marL="342900" lvl="0" indent="-342900">
                <a:spcAft>
                  <a:spcPts val="400"/>
                </a:spcAft>
                <a:buFont typeface="Wingdings"/>
                <a:buChar char=""/>
              </a:pPr>
              <a:r>
                <a:rPr lang="en-AU" sz="800">
                  <a:effectLst/>
                  <a:latin typeface="Times New Roman"/>
                  <a:ea typeface="ＭＳ 明朝"/>
                </a:rPr>
                <a:t>Computation of NTE</a:t>
              </a:r>
              <a:endParaRPr lang="en-US" sz="1200">
                <a:effectLst/>
                <a:latin typeface="Times New Roman"/>
                <a:ea typeface="ＭＳ 明朝"/>
              </a:endParaRPr>
            </a:p>
            <a:p>
              <a:pPr algn="ctr">
                <a:spcAft>
                  <a:spcPts val="400"/>
                </a:spcAft>
              </a:pPr>
              <a:r>
                <a:rPr lang="en-AU" sz="1200">
                  <a:effectLst/>
                  <a:latin typeface="Times New Roman"/>
                  <a:ea typeface="ＭＳ 明朝"/>
                </a:rPr>
                <a:t> </a:t>
              </a:r>
              <a:endParaRPr lang="en-US" sz="1200">
                <a:effectLst/>
                <a:latin typeface="Times New Roman"/>
                <a:ea typeface="ＭＳ 明朝"/>
              </a:endParaRPr>
            </a:p>
          </p:txBody>
        </p:sp>
        <p:sp>
          <p:nvSpPr>
            <p:cNvPr id="69" name="Right Arrow 68"/>
            <p:cNvSpPr/>
            <p:nvPr/>
          </p:nvSpPr>
          <p:spPr>
            <a:xfrm rot="16200000" flipH="1" flipV="1">
              <a:off x="350260" y="2393883"/>
              <a:ext cx="171791" cy="306712"/>
            </a:xfrm>
            <a:prstGeom prst="rightArrow">
              <a:avLst/>
            </a:prstGeom>
            <a:solidFill>
              <a:sysClr val="window" lastClr="FFFFFF"/>
            </a:solidFill>
            <a:ln w="127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400"/>
                </a:spcAft>
              </a:pPr>
              <a:r>
                <a:rPr lang="en-AU" sz="900">
                  <a:effectLst/>
                  <a:latin typeface="Times New Roman"/>
                  <a:ea typeface="Times New Roman"/>
                </a:rPr>
                <a:t> </a:t>
              </a:r>
              <a:endParaRPr lang="en-US" sz="1200">
                <a:effectLst/>
                <a:latin typeface="Times New Roman"/>
                <a:ea typeface="ＭＳ 明朝"/>
              </a:endParaRPr>
            </a:p>
          </p:txBody>
        </p:sp>
        <p:cxnSp>
          <p:nvCxnSpPr>
            <p:cNvPr id="70" name="Straight Arrow Connector 69"/>
            <p:cNvCxnSpPr/>
            <p:nvPr/>
          </p:nvCxnSpPr>
          <p:spPr>
            <a:xfrm>
              <a:off x="990428" y="3599955"/>
              <a:ext cx="2217915" cy="388685"/>
            </a:xfrm>
            <a:prstGeom prst="straightConnector1">
              <a:avLst/>
            </a:prstGeom>
            <a:noFill/>
            <a:ln w="9525" cap="flat" cmpd="sng" algn="ctr">
              <a:solidFill>
                <a:srgbClr val="4F81BD">
                  <a:shade val="95000"/>
                  <a:satMod val="105000"/>
                </a:srgbClr>
              </a:solidFill>
              <a:prstDash val="solid"/>
              <a:tailEnd type="arrow"/>
            </a:ln>
            <a:effectLst/>
          </p:spPr>
        </p:cxnSp>
        <p:sp>
          <p:nvSpPr>
            <p:cNvPr id="71" name="Text Box 2"/>
            <p:cNvSpPr txBox="1">
              <a:spLocks noChangeArrowheads="1"/>
            </p:cNvSpPr>
            <p:nvPr/>
          </p:nvSpPr>
          <p:spPr bwMode="auto">
            <a:xfrm>
              <a:off x="2423639" y="2515903"/>
              <a:ext cx="709067" cy="256540"/>
            </a:xfrm>
            <a:prstGeom prst="rect">
              <a:avLst/>
            </a:prstGeom>
            <a:solidFill>
              <a:srgbClr val="FFFFFF">
                <a:alpha val="0"/>
              </a:srgbClr>
            </a:solidFill>
            <a:ln w="9525">
              <a:noFill/>
              <a:miter lim="800000"/>
              <a:headEnd/>
              <a:tailEnd/>
            </a:ln>
          </p:spPr>
          <p:txBody>
            <a:bodyPr rot="0" vert="horz" wrap="square" lIns="91440" tIns="45720" rIns="91440" bIns="45720" anchor="t" anchorCtr="0">
              <a:noAutofit/>
            </a:bodyPr>
            <a:lstStyle/>
            <a:p>
              <a:pPr>
                <a:spcAft>
                  <a:spcPts val="400"/>
                </a:spcAft>
              </a:pPr>
              <a:r>
                <a:rPr lang="en-AU" sz="800" b="1">
                  <a:effectLst/>
                  <a:latin typeface="Times New Roman"/>
                  <a:ea typeface="Times New Roman"/>
                </a:rPr>
                <a:t>2 sec epoch</a:t>
              </a:r>
              <a:endParaRPr lang="en-US" sz="1200">
                <a:effectLst/>
                <a:latin typeface="Times New Roman"/>
                <a:ea typeface="ＭＳ 明朝"/>
              </a:endParaRPr>
            </a:p>
            <a:p>
              <a:pPr>
                <a:spcAft>
                  <a:spcPts val="400"/>
                </a:spcAft>
              </a:pPr>
              <a:r>
                <a:rPr lang="en-AU" sz="800">
                  <a:effectLst/>
                  <a:latin typeface="Times New Roman"/>
                  <a:ea typeface="Times New Roman"/>
                </a:rPr>
                <a:t> </a:t>
              </a:r>
              <a:endParaRPr lang="en-US" sz="1200">
                <a:effectLst/>
                <a:latin typeface="Times New Roman"/>
                <a:ea typeface="ＭＳ 明朝"/>
              </a:endParaRPr>
            </a:p>
          </p:txBody>
        </p:sp>
        <p:cxnSp>
          <p:nvCxnSpPr>
            <p:cNvPr id="72" name="Straight Arrow Connector 71"/>
            <p:cNvCxnSpPr/>
            <p:nvPr/>
          </p:nvCxnSpPr>
          <p:spPr>
            <a:xfrm flipH="1" flipV="1">
              <a:off x="2566003" y="2412750"/>
              <a:ext cx="119545" cy="151833"/>
            </a:xfrm>
            <a:prstGeom prst="straightConnector1">
              <a:avLst/>
            </a:prstGeom>
            <a:noFill/>
            <a:ln w="9525" cap="flat" cmpd="sng" algn="ctr">
              <a:solidFill>
                <a:srgbClr val="00B050"/>
              </a:solidFill>
              <a:prstDash val="solid"/>
              <a:tailEnd type="arrow"/>
            </a:ln>
            <a:effectLst/>
          </p:spPr>
        </p:cxnSp>
        <p:cxnSp>
          <p:nvCxnSpPr>
            <p:cNvPr id="73" name="Straight Arrow Connector 72"/>
            <p:cNvCxnSpPr/>
            <p:nvPr/>
          </p:nvCxnSpPr>
          <p:spPr>
            <a:xfrm flipV="1">
              <a:off x="2685230" y="2400750"/>
              <a:ext cx="215453" cy="163610"/>
            </a:xfrm>
            <a:prstGeom prst="straightConnector1">
              <a:avLst/>
            </a:prstGeom>
            <a:noFill/>
            <a:ln w="9525" cap="flat" cmpd="sng" algn="ctr">
              <a:solidFill>
                <a:srgbClr val="00B050"/>
              </a:solidFill>
              <a:prstDash val="solid"/>
              <a:tailEnd type="arrow"/>
            </a:ln>
            <a:effectLst/>
          </p:spPr>
        </p:cxnSp>
        <p:sp>
          <p:nvSpPr>
            <p:cNvPr id="74" name="Text Box 2"/>
            <p:cNvSpPr txBox="1">
              <a:spLocks noChangeArrowheads="1"/>
            </p:cNvSpPr>
            <p:nvPr/>
          </p:nvSpPr>
          <p:spPr bwMode="auto">
            <a:xfrm rot="16200000">
              <a:off x="1122723" y="2984548"/>
              <a:ext cx="1390394" cy="257221"/>
            </a:xfrm>
            <a:prstGeom prst="rect">
              <a:avLst/>
            </a:prstGeom>
            <a:solidFill>
              <a:srgbClr val="FFFFFF">
                <a:alpha val="0"/>
              </a:srgbClr>
            </a:solidFill>
            <a:ln w="9525">
              <a:noFill/>
              <a:miter lim="800000"/>
              <a:headEnd/>
              <a:tailEnd/>
            </a:ln>
          </p:spPr>
          <p:txBody>
            <a:bodyPr rot="0" vert="horz" wrap="square" lIns="91440" tIns="45720" rIns="91440" bIns="45720" anchor="t" anchorCtr="0">
              <a:noAutofit/>
            </a:bodyPr>
            <a:lstStyle/>
            <a:p>
              <a:pPr>
                <a:spcAft>
                  <a:spcPts val="400"/>
                </a:spcAft>
              </a:pPr>
              <a:r>
                <a:rPr lang="en-AU" sz="900" b="1">
                  <a:effectLst/>
                  <a:latin typeface="Times New Roman"/>
                  <a:ea typeface="Times New Roman"/>
                </a:rPr>
                <a:t>2s averaged epoch (Q)</a:t>
              </a:r>
              <a:endParaRPr lang="en-US" sz="1200">
                <a:effectLst/>
                <a:latin typeface="Times New Roman"/>
                <a:ea typeface="ＭＳ 明朝"/>
              </a:endParaRPr>
            </a:p>
          </p:txBody>
        </p:sp>
        <p:sp>
          <p:nvSpPr>
            <p:cNvPr id="75" name="Text Box 2"/>
            <p:cNvSpPr txBox="1">
              <a:spLocks noChangeArrowheads="1"/>
            </p:cNvSpPr>
            <p:nvPr/>
          </p:nvSpPr>
          <p:spPr bwMode="auto">
            <a:xfrm>
              <a:off x="484792" y="1270516"/>
              <a:ext cx="712276" cy="489235"/>
            </a:xfrm>
            <a:prstGeom prst="rect">
              <a:avLst/>
            </a:prstGeom>
            <a:solidFill>
              <a:srgbClr val="FFFFFF">
                <a:alpha val="0"/>
              </a:srgbClr>
            </a:solidFill>
            <a:ln w="9525">
              <a:noFill/>
              <a:miter lim="800000"/>
              <a:headEnd/>
              <a:tailEnd/>
            </a:ln>
          </p:spPr>
          <p:txBody>
            <a:bodyPr rot="0" vert="horz" wrap="square" lIns="91440" tIns="45720" rIns="91440" bIns="45720" anchor="t" anchorCtr="0">
              <a:noAutofit/>
            </a:bodyPr>
            <a:lstStyle/>
            <a:p>
              <a:pPr>
                <a:spcAft>
                  <a:spcPts val="400"/>
                </a:spcAft>
              </a:pPr>
              <a:r>
                <a:rPr lang="en-AU" sz="800" b="1">
                  <a:effectLst/>
                  <a:latin typeface="Times New Roman"/>
                  <a:ea typeface="Times New Roman"/>
                </a:rPr>
                <a:t>Pre-processing</a:t>
              </a:r>
              <a:endParaRPr lang="en-US" sz="1200">
                <a:effectLst/>
                <a:latin typeface="Times New Roman"/>
                <a:ea typeface="ＭＳ 明朝"/>
              </a:endParaRPr>
            </a:p>
            <a:p>
              <a:pPr>
                <a:spcAft>
                  <a:spcPts val="400"/>
                </a:spcAft>
              </a:pPr>
              <a:r>
                <a:rPr lang="en-AU" sz="800">
                  <a:effectLst/>
                  <a:latin typeface="Times New Roman"/>
                  <a:ea typeface="Times New Roman"/>
                </a:rPr>
                <a:t> </a:t>
              </a:r>
              <a:endParaRPr lang="en-US" sz="1200">
                <a:effectLst/>
                <a:latin typeface="Times New Roman"/>
                <a:ea typeface="ＭＳ 明朝"/>
              </a:endParaRPr>
            </a:p>
          </p:txBody>
        </p:sp>
        <p:sp>
          <p:nvSpPr>
            <p:cNvPr id="76" name="Right Arrow 75"/>
            <p:cNvSpPr/>
            <p:nvPr/>
          </p:nvSpPr>
          <p:spPr>
            <a:xfrm rot="16200000" flipH="1" flipV="1">
              <a:off x="302811" y="1270208"/>
              <a:ext cx="171450" cy="306705"/>
            </a:xfrm>
            <a:prstGeom prst="rightArrow">
              <a:avLst/>
            </a:prstGeom>
            <a:solidFill>
              <a:sysClr val="window" lastClr="FFFFFF"/>
            </a:solidFill>
            <a:ln w="127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400"/>
                </a:spcAft>
              </a:pPr>
              <a:r>
                <a:rPr lang="en-AU" sz="900">
                  <a:effectLst/>
                  <a:latin typeface="Times New Roman"/>
                  <a:ea typeface="Times New Roman"/>
                </a:rPr>
                <a:t> </a:t>
              </a:r>
              <a:endParaRPr lang="en-US" sz="1200">
                <a:effectLst/>
                <a:latin typeface="Times New Roman"/>
                <a:ea typeface="ＭＳ 明朝"/>
              </a:endParaRPr>
            </a:p>
          </p:txBody>
        </p:sp>
        <p:sp>
          <p:nvSpPr>
            <p:cNvPr id="77" name="Rectangle 76"/>
            <p:cNvSpPr/>
            <p:nvPr/>
          </p:nvSpPr>
          <p:spPr>
            <a:xfrm>
              <a:off x="56430" y="1605174"/>
              <a:ext cx="790575" cy="723265"/>
            </a:xfrm>
            <a:prstGeom prst="rect">
              <a:avLst/>
            </a:prstGeom>
            <a:noFill/>
            <a:ln w="635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400"/>
                </a:spcAft>
              </a:pPr>
              <a:r>
                <a:rPr lang="en-US" sz="900" b="1">
                  <a:solidFill>
                    <a:srgbClr val="000000"/>
                  </a:solidFill>
                  <a:effectLst/>
                  <a:latin typeface="Times New Roman"/>
                  <a:ea typeface="Times New Roman"/>
                </a:rPr>
                <a:t>Pre-processed EEG Signals</a:t>
              </a:r>
              <a:r>
                <a:rPr lang="en-US" sz="1200">
                  <a:effectLst/>
                  <a:latin typeface="Times New Roman"/>
                  <a:ea typeface="Times New Roman"/>
                </a:rPr>
                <a:t> </a:t>
              </a:r>
              <a:endParaRPr lang="en-US" sz="1200">
                <a:effectLst/>
                <a:latin typeface="Times New Roman"/>
                <a:ea typeface="ＭＳ 明朝"/>
              </a:endParaRPr>
            </a:p>
          </p:txBody>
        </p:sp>
      </p:grpSp>
    </p:spTree>
    <p:extLst>
      <p:ext uri="{BB962C8B-B14F-4D97-AF65-F5344CB8AC3E}">
        <p14:creationId xmlns:p14="http://schemas.microsoft.com/office/powerpoint/2010/main" val="3521161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124744"/>
            <a:ext cx="8229600" cy="5055840"/>
          </a:xfrm>
        </p:spPr>
        <p:txBody>
          <a:bodyPr>
            <a:normAutofit lnSpcReduction="10000"/>
          </a:bodyPr>
          <a:lstStyle/>
          <a:p>
            <a:r>
              <a:rPr lang="en-US" dirty="0"/>
              <a:t>Findings</a:t>
            </a:r>
          </a:p>
          <a:p>
            <a:pPr lvl="1"/>
            <a:r>
              <a:rPr lang="en-US" dirty="0"/>
              <a:t>We identified that the cognitive activities during the three stages of Web searching are different, with various brain areas becoming more active during the three Web search task stages. </a:t>
            </a:r>
          </a:p>
          <a:p>
            <a:endParaRPr lang="en-US" dirty="0"/>
          </a:p>
          <a:p>
            <a:pPr lvl="1"/>
            <a:r>
              <a:rPr lang="en-US" dirty="0"/>
              <a:t>Query formulation generated higher interaction between cortical regions than viewing a result list or reading a content page. </a:t>
            </a:r>
          </a:p>
          <a:p>
            <a:endParaRPr lang="en-US" dirty="0"/>
          </a:p>
          <a:p>
            <a:pPr lvl="1"/>
            <a:r>
              <a:rPr lang="en-US" dirty="0"/>
              <a:t>These findings will have implications for the improvement of Web search engines and search interfaces. </a:t>
            </a:r>
          </a:p>
          <a:p>
            <a:endParaRPr lang="en-US" dirty="0"/>
          </a:p>
        </p:txBody>
      </p:sp>
      <p:sp>
        <p:nvSpPr>
          <p:cNvPr id="4" name="Slide Number Placeholder 3"/>
          <p:cNvSpPr>
            <a:spLocks noGrp="1"/>
          </p:cNvSpPr>
          <p:nvPr>
            <p:ph type="sldNum" sz="quarter" idx="12"/>
          </p:nvPr>
        </p:nvSpPr>
        <p:spPr/>
        <p:txBody>
          <a:bodyPr/>
          <a:lstStyle/>
          <a:p>
            <a:fld id="{CD6C4A60-4526-4780-800F-EAE872A0A01D}" type="slidenum">
              <a:rPr lang="en-AU" smtClean="0"/>
              <a:pPr/>
              <a:t>16</a:t>
            </a:fld>
            <a:endParaRPr lang="en-AU"/>
          </a:p>
        </p:txBody>
      </p:sp>
    </p:spTree>
    <p:extLst>
      <p:ext uri="{BB962C8B-B14F-4D97-AF65-F5344CB8AC3E}">
        <p14:creationId xmlns:p14="http://schemas.microsoft.com/office/powerpoint/2010/main" val="610178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92500" lnSpcReduction="10000"/>
          </a:bodyPr>
          <a:lstStyle/>
          <a:p>
            <a:r>
              <a:rPr lang="en-US" sz="2400" dirty="0"/>
              <a:t>http://</a:t>
            </a:r>
            <a:r>
              <a:rPr lang="en-US" sz="2400" dirty="0" err="1"/>
              <a:t>www.arc.gov.au</a:t>
            </a:r>
            <a:r>
              <a:rPr lang="en-US" sz="2400" dirty="0"/>
              <a:t>/sites/default/files/</a:t>
            </a:r>
            <a:r>
              <a:rPr lang="en-US" sz="2400" dirty="0" err="1"/>
              <a:t>filedepot</a:t>
            </a:r>
            <a:r>
              <a:rPr lang="en-US" sz="2400" dirty="0"/>
              <a:t>/Public/Policy%20&amp;%20Strategy/International/GRC/Professor%20Bammer%20Dec%202015.pdf</a:t>
            </a:r>
          </a:p>
          <a:p>
            <a:r>
              <a:rPr lang="en-US" sz="2400" dirty="0"/>
              <a:t>https://</a:t>
            </a:r>
            <a:r>
              <a:rPr lang="en-US" sz="2400" dirty="0" err="1"/>
              <a:t>www.science.unsw.edu.au</a:t>
            </a:r>
            <a:r>
              <a:rPr lang="en-US" sz="2400" dirty="0"/>
              <a:t>/news/opinion-value-interdisciplinary-research</a:t>
            </a:r>
          </a:p>
          <a:p>
            <a:r>
              <a:rPr lang="en-US" sz="2400" dirty="0"/>
              <a:t>http://</a:t>
            </a:r>
            <a:r>
              <a:rPr lang="en-US" sz="2400" dirty="0" err="1"/>
              <a:t>www.the-scientist.com</a:t>
            </a:r>
            <a:r>
              <a:rPr lang="en-US" sz="2400" dirty="0"/>
              <a:t>/?</a:t>
            </a:r>
            <a:r>
              <a:rPr lang="en-US" sz="2400" dirty="0" err="1"/>
              <a:t>articles.view</a:t>
            </a:r>
            <a:r>
              <a:rPr lang="en-US" sz="2400" dirty="0"/>
              <a:t>/</a:t>
            </a:r>
            <a:r>
              <a:rPr lang="en-US" sz="2400" dirty="0" err="1"/>
              <a:t>articleNo</a:t>
            </a:r>
            <a:r>
              <a:rPr lang="en-US" sz="2400" dirty="0"/>
              <a:t>/46442/title/Interdisciplinary-Research-Attracts-Less-Funding/</a:t>
            </a:r>
          </a:p>
          <a:p>
            <a:r>
              <a:rPr lang="en-US" sz="2400" dirty="0" err="1"/>
              <a:t>Shovon</a:t>
            </a:r>
            <a:r>
              <a:rPr lang="en-US" sz="2400" dirty="0"/>
              <a:t>, M.H.I. , </a:t>
            </a:r>
            <a:r>
              <a:rPr lang="en-US" sz="2400" dirty="0" err="1"/>
              <a:t>Nandagopal</a:t>
            </a:r>
            <a:r>
              <a:rPr lang="en-US" sz="2400" dirty="0"/>
              <a:t>, D., Du, J. T. et al. (2015). Cognitive activity during Web search. In Proceedings of the 38th ACM International Conference on Research and Development in Information Retrieval (ACM SIGIR 2015). (pp. 967-970). New York: ACM.</a:t>
            </a:r>
          </a:p>
          <a:p>
            <a:endParaRPr lang="en-US" dirty="0"/>
          </a:p>
        </p:txBody>
      </p:sp>
      <p:sp>
        <p:nvSpPr>
          <p:cNvPr id="4" name="Slide Number Placeholder 3"/>
          <p:cNvSpPr>
            <a:spLocks noGrp="1"/>
          </p:cNvSpPr>
          <p:nvPr>
            <p:ph type="sldNum" sz="quarter" idx="12"/>
          </p:nvPr>
        </p:nvSpPr>
        <p:spPr/>
        <p:txBody>
          <a:bodyPr/>
          <a:lstStyle/>
          <a:p>
            <a:fld id="{CD6C4A60-4526-4780-800F-EAE872A0A01D}" type="slidenum">
              <a:rPr lang="en-AU" smtClean="0"/>
              <a:pPr/>
              <a:t>17</a:t>
            </a:fld>
            <a:endParaRPr lang="en-AU"/>
          </a:p>
        </p:txBody>
      </p:sp>
    </p:spTree>
    <p:extLst>
      <p:ext uri="{BB962C8B-B14F-4D97-AF65-F5344CB8AC3E}">
        <p14:creationId xmlns:p14="http://schemas.microsoft.com/office/powerpoint/2010/main" val="2734122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Australian Research Council</a:t>
            </a:r>
          </a:p>
        </p:txBody>
      </p:sp>
      <p:sp>
        <p:nvSpPr>
          <p:cNvPr id="3" name="Content Placeholder 2"/>
          <p:cNvSpPr>
            <a:spLocks noGrp="1"/>
          </p:cNvSpPr>
          <p:nvPr>
            <p:ph idx="1"/>
          </p:nvPr>
        </p:nvSpPr>
        <p:spPr/>
        <p:txBody>
          <a:bodyPr/>
          <a:lstStyle/>
          <a:p>
            <a:r>
              <a:rPr lang="en-US" dirty="0"/>
              <a:t>Interdisciplinary research breaks down traditional disciplinary boundaries to promote the cross-fertilization of ideas.</a:t>
            </a:r>
          </a:p>
          <a:p>
            <a:endParaRPr lang="en-US" dirty="0"/>
          </a:p>
          <a:p>
            <a:r>
              <a:rPr lang="en-US" dirty="0"/>
              <a:t>It is a key strategy for solving complex problems in science and society (from The Scientist.com).</a:t>
            </a:r>
          </a:p>
          <a:p>
            <a:endParaRPr lang="en-US" dirty="0"/>
          </a:p>
          <a:p>
            <a:endParaRPr lang="en-AU" dirty="0"/>
          </a:p>
          <a:p>
            <a:endParaRPr lang="en-AU" dirty="0"/>
          </a:p>
        </p:txBody>
      </p:sp>
      <p:sp>
        <p:nvSpPr>
          <p:cNvPr id="4" name="Slide Number Placeholder 3"/>
          <p:cNvSpPr>
            <a:spLocks noGrp="1"/>
          </p:cNvSpPr>
          <p:nvPr>
            <p:ph type="sldNum" sz="quarter" idx="12"/>
          </p:nvPr>
        </p:nvSpPr>
        <p:spPr/>
        <p:txBody>
          <a:bodyPr/>
          <a:lstStyle/>
          <a:p>
            <a:fld id="{CD6C4A60-4526-4780-800F-EAE872A0A01D}" type="slidenum">
              <a:rPr lang="en-AU" smtClean="0"/>
              <a:pPr/>
              <a:t>2</a:t>
            </a:fld>
            <a:endParaRPr lang="en-AU"/>
          </a:p>
        </p:txBody>
      </p:sp>
    </p:spTree>
    <p:extLst>
      <p:ext uri="{BB962C8B-B14F-4D97-AF65-F5344CB8AC3E}">
        <p14:creationId xmlns:p14="http://schemas.microsoft.com/office/powerpoint/2010/main" val="533499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6752"/>
            <a:ext cx="8229600" cy="4389120"/>
          </a:xfrm>
        </p:spPr>
        <p:txBody>
          <a:bodyPr>
            <a:normAutofit lnSpcReduction="10000"/>
          </a:bodyPr>
          <a:lstStyle/>
          <a:p>
            <a:r>
              <a:rPr lang="en-US" dirty="0"/>
              <a:t>Eureka Prize for Excellence in Research by an Interdisciplinary Team</a:t>
            </a:r>
          </a:p>
          <a:p>
            <a:pPr lvl="1"/>
            <a:r>
              <a:rPr lang="en-US" dirty="0"/>
              <a:t>The Eureka Prize rewards an Australian research partnership, group or team for a groundbreaking outcome that has involved collaboration and integration between researchers from two or more unrelated disciplines.</a:t>
            </a:r>
          </a:p>
          <a:p>
            <a:pPr lvl="1"/>
            <a:endParaRPr lang="en-US" dirty="0"/>
          </a:p>
          <a:p>
            <a:pPr lvl="1"/>
            <a:r>
              <a:rPr lang="en-AU" dirty="0"/>
              <a:t>Professor Geoffrey Webb, WINNER 2017 Eureka Prize for Excellence in Data Science</a:t>
            </a:r>
          </a:p>
          <a:p>
            <a:pPr lvl="1"/>
            <a:r>
              <a:rPr lang="en-US" dirty="0"/>
              <a:t>https://www.youtube.com/watch?v=AN3y50_XXrs&amp;feature=youtu.be</a:t>
            </a:r>
          </a:p>
        </p:txBody>
      </p:sp>
      <p:sp>
        <p:nvSpPr>
          <p:cNvPr id="4" name="Slide Number Placeholder 3"/>
          <p:cNvSpPr>
            <a:spLocks noGrp="1"/>
          </p:cNvSpPr>
          <p:nvPr>
            <p:ph type="sldNum" sz="quarter" idx="12"/>
          </p:nvPr>
        </p:nvSpPr>
        <p:spPr/>
        <p:txBody>
          <a:bodyPr/>
          <a:lstStyle/>
          <a:p>
            <a:fld id="{CD6C4A60-4526-4780-800F-EAE872A0A01D}" type="slidenum">
              <a:rPr lang="en-AU" smtClean="0"/>
              <a:pPr/>
              <a:t>3</a:t>
            </a:fld>
            <a:endParaRPr lang="en-AU"/>
          </a:p>
        </p:txBody>
      </p:sp>
    </p:spTree>
    <p:extLst>
      <p:ext uri="{BB962C8B-B14F-4D97-AF65-F5344CB8AC3E}">
        <p14:creationId xmlns:p14="http://schemas.microsoft.com/office/powerpoint/2010/main" val="2068941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The value of interdisciplinary research</a:t>
            </a:r>
            <a:br>
              <a:rPr lang="en-US" sz="4400" dirty="0"/>
            </a:br>
            <a:r>
              <a:rPr lang="en-US" sz="2900" dirty="0"/>
              <a:t>(acknowledgement: </a:t>
            </a:r>
            <a:r>
              <a:rPr lang="en-US" sz="2900" dirty="0" err="1"/>
              <a:t>Diesendorf</a:t>
            </a:r>
            <a:r>
              <a:rPr lang="en-US" sz="2900" dirty="0"/>
              <a:t> &amp; </a:t>
            </a:r>
            <a:r>
              <a:rPr lang="en-US" sz="2900" dirty="0" err="1"/>
              <a:t>Rammelt</a:t>
            </a:r>
            <a:r>
              <a:rPr lang="en-US" sz="2900" dirty="0"/>
              <a:t>, Opinion, 2012) </a:t>
            </a:r>
          </a:p>
        </p:txBody>
      </p:sp>
      <p:sp>
        <p:nvSpPr>
          <p:cNvPr id="3" name="Content Placeholder 2"/>
          <p:cNvSpPr>
            <a:spLocks noGrp="1"/>
          </p:cNvSpPr>
          <p:nvPr>
            <p:ph idx="1"/>
          </p:nvPr>
        </p:nvSpPr>
        <p:spPr>
          <a:xfrm>
            <a:off x="467544" y="2132856"/>
            <a:ext cx="8229600" cy="4389120"/>
          </a:xfrm>
        </p:spPr>
        <p:txBody>
          <a:bodyPr>
            <a:normAutofit/>
          </a:bodyPr>
          <a:lstStyle/>
          <a:p>
            <a:r>
              <a:rPr lang="en-US" dirty="0"/>
              <a:t>Most of the academic research at Australian universities is disciplinary based.</a:t>
            </a:r>
          </a:p>
          <a:p>
            <a:endParaRPr lang="en-US" dirty="0"/>
          </a:p>
          <a:p>
            <a:r>
              <a:rPr lang="en-US" dirty="0"/>
              <a:t>However, none of the biggest problems faced by human society (such as environmental destruction, resource depletion, poverty, disease, and social injustice) fits into a single academic discipline. </a:t>
            </a:r>
          </a:p>
        </p:txBody>
      </p:sp>
      <p:sp>
        <p:nvSpPr>
          <p:cNvPr id="4" name="Slide Number Placeholder 3"/>
          <p:cNvSpPr>
            <a:spLocks noGrp="1"/>
          </p:cNvSpPr>
          <p:nvPr>
            <p:ph type="sldNum" sz="quarter" idx="12"/>
          </p:nvPr>
        </p:nvSpPr>
        <p:spPr/>
        <p:txBody>
          <a:bodyPr/>
          <a:lstStyle/>
          <a:p>
            <a:fld id="{CD6C4A60-4526-4780-800F-EAE872A0A01D}" type="slidenum">
              <a:rPr lang="en-AU" smtClean="0"/>
              <a:pPr/>
              <a:t>4</a:t>
            </a:fld>
            <a:endParaRPr lang="en-AU"/>
          </a:p>
        </p:txBody>
      </p:sp>
    </p:spTree>
    <p:extLst>
      <p:ext uri="{BB962C8B-B14F-4D97-AF65-F5344CB8AC3E}">
        <p14:creationId xmlns:p14="http://schemas.microsoft.com/office/powerpoint/2010/main" val="3330080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en-US" dirty="0"/>
              <a:t>The members of the interdisciplinary team try to understand the strengths and limitations of the disciplinary contributions from all their fellow team members. </a:t>
            </a:r>
          </a:p>
        </p:txBody>
      </p:sp>
      <p:sp>
        <p:nvSpPr>
          <p:cNvPr id="4" name="Slide Number Placeholder 3"/>
          <p:cNvSpPr>
            <a:spLocks noGrp="1"/>
          </p:cNvSpPr>
          <p:nvPr>
            <p:ph type="sldNum" sz="quarter" idx="12"/>
          </p:nvPr>
        </p:nvSpPr>
        <p:spPr/>
        <p:txBody>
          <a:bodyPr/>
          <a:lstStyle/>
          <a:p>
            <a:fld id="{CD6C4A60-4526-4780-800F-EAE872A0A01D}" type="slidenum">
              <a:rPr lang="en-AU" smtClean="0"/>
              <a:pPr/>
              <a:t>5</a:t>
            </a:fld>
            <a:endParaRPr lang="en-AU"/>
          </a:p>
        </p:txBody>
      </p:sp>
    </p:spTree>
    <p:extLst>
      <p:ext uri="{BB962C8B-B14F-4D97-AF65-F5344CB8AC3E}">
        <p14:creationId xmlns:p14="http://schemas.microsoft.com/office/powerpoint/2010/main" val="1206479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focus is on the problem and its solutions, instead of the individual disciplinary perspectives and solutions. </a:t>
            </a:r>
          </a:p>
          <a:p>
            <a:endParaRPr lang="en-US" dirty="0"/>
          </a:p>
          <a:p>
            <a:r>
              <a:rPr lang="en-US" dirty="0"/>
              <a:t>Interdisciplinary research complements disciplinary research and adds value by integrating disciplinary and other knowledge.</a:t>
            </a:r>
          </a:p>
          <a:p>
            <a:endParaRPr lang="en-US" dirty="0"/>
          </a:p>
          <a:p>
            <a:r>
              <a:rPr lang="en-US" dirty="0"/>
              <a:t>It can address more comprehensively and effectively major environmental and social problems. </a:t>
            </a:r>
          </a:p>
          <a:p>
            <a:endParaRPr lang="en-US" dirty="0"/>
          </a:p>
        </p:txBody>
      </p:sp>
      <p:sp>
        <p:nvSpPr>
          <p:cNvPr id="4" name="Slide Number Placeholder 3"/>
          <p:cNvSpPr>
            <a:spLocks noGrp="1"/>
          </p:cNvSpPr>
          <p:nvPr>
            <p:ph type="sldNum" sz="quarter" idx="12"/>
          </p:nvPr>
        </p:nvSpPr>
        <p:spPr/>
        <p:txBody>
          <a:bodyPr/>
          <a:lstStyle/>
          <a:p>
            <a:fld id="{CD6C4A60-4526-4780-800F-EAE872A0A01D}" type="slidenum">
              <a:rPr lang="en-AU" smtClean="0"/>
              <a:pPr/>
              <a:t>6</a:t>
            </a:fld>
            <a:endParaRPr lang="en-AU"/>
          </a:p>
        </p:txBody>
      </p:sp>
    </p:spTree>
    <p:extLst>
      <p:ext uri="{BB962C8B-B14F-4D97-AF65-F5344CB8AC3E}">
        <p14:creationId xmlns:p14="http://schemas.microsoft.com/office/powerpoint/2010/main" val="2865017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8676456" cy="1143000"/>
          </a:xfrm>
        </p:spPr>
        <p:txBody>
          <a:bodyPr>
            <a:normAutofit fontScale="90000"/>
          </a:bodyPr>
          <a:lstStyle/>
          <a:p>
            <a:r>
              <a:rPr lang="en-US" sz="4000" dirty="0"/>
              <a:t>Vignettes – variety of </a:t>
            </a:r>
            <a:r>
              <a:rPr lang="en-US" sz="4000" dirty="0" err="1"/>
              <a:t>interdisciplinarity</a:t>
            </a:r>
            <a:r>
              <a:rPr lang="en-US" sz="4000" dirty="0"/>
              <a:t> </a:t>
            </a:r>
            <a:r>
              <a:rPr lang="en-US" sz="2600" dirty="0"/>
              <a:t>(</a:t>
            </a:r>
            <a:r>
              <a:rPr lang="en-US" sz="2200" dirty="0"/>
              <a:t>acknowledgement: Gabr</a:t>
            </a:r>
            <a:r>
              <a:rPr lang="en-US" sz="2400" dirty="0"/>
              <a:t>iele </a:t>
            </a:r>
            <a:r>
              <a:rPr lang="en-US" sz="2400" dirty="0" err="1"/>
              <a:t>Bammer</a:t>
            </a:r>
            <a:r>
              <a:rPr lang="en-US" sz="2400" dirty="0"/>
              <a:t>, </a:t>
            </a:r>
            <a:r>
              <a:rPr lang="en-US" sz="2200" dirty="0"/>
              <a:t>ANU, Funding Interdisciplinary Research) </a:t>
            </a:r>
          </a:p>
        </p:txBody>
      </p:sp>
      <p:sp>
        <p:nvSpPr>
          <p:cNvPr id="3" name="Content Placeholder 2"/>
          <p:cNvSpPr>
            <a:spLocks noGrp="1"/>
          </p:cNvSpPr>
          <p:nvPr>
            <p:ph idx="1"/>
          </p:nvPr>
        </p:nvSpPr>
        <p:spPr/>
        <p:txBody>
          <a:bodyPr/>
          <a:lstStyle/>
          <a:p>
            <a:r>
              <a:rPr lang="en-US" dirty="0"/>
              <a:t>Historian who ‘borrows’ from sociology, anthropology, applied ethics </a:t>
            </a:r>
          </a:p>
          <a:p>
            <a:r>
              <a:rPr lang="en-US" dirty="0"/>
              <a:t>Collaboration between psychologist and economist (</a:t>
            </a:r>
            <a:r>
              <a:rPr lang="en-US" dirty="0" err="1"/>
              <a:t>behavioural</a:t>
            </a:r>
            <a:r>
              <a:rPr lang="en-US" dirty="0"/>
              <a:t> economics) </a:t>
            </a:r>
          </a:p>
          <a:p>
            <a:r>
              <a:rPr lang="en-US" dirty="0"/>
              <a:t>Team from physics, chemistry and engineering developing a new technology </a:t>
            </a:r>
          </a:p>
          <a:p>
            <a:r>
              <a:rPr lang="en-US" dirty="0"/>
              <a:t>Team from the natural and social sciences researching sustainability </a:t>
            </a:r>
          </a:p>
          <a:p>
            <a:endParaRPr lang="en-US" dirty="0"/>
          </a:p>
        </p:txBody>
      </p:sp>
      <p:sp>
        <p:nvSpPr>
          <p:cNvPr id="4" name="Slide Number Placeholder 3"/>
          <p:cNvSpPr>
            <a:spLocks noGrp="1"/>
          </p:cNvSpPr>
          <p:nvPr>
            <p:ph type="sldNum" sz="quarter" idx="12"/>
          </p:nvPr>
        </p:nvSpPr>
        <p:spPr/>
        <p:txBody>
          <a:bodyPr/>
          <a:lstStyle/>
          <a:p>
            <a:fld id="{CD6C4A60-4526-4780-800F-EAE872A0A01D}" type="slidenum">
              <a:rPr lang="en-AU" smtClean="0"/>
              <a:pPr/>
              <a:t>7</a:t>
            </a:fld>
            <a:endParaRPr lang="en-AU"/>
          </a:p>
        </p:txBody>
      </p:sp>
    </p:spTree>
    <p:extLst>
      <p:ext uri="{BB962C8B-B14F-4D97-AF65-F5344CB8AC3E}">
        <p14:creationId xmlns:p14="http://schemas.microsoft.com/office/powerpoint/2010/main" val="2132000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6554"/>
            <a:ext cx="8229600" cy="5343872"/>
          </a:xfrm>
        </p:spPr>
        <p:txBody>
          <a:bodyPr>
            <a:normAutofit fontScale="92500"/>
          </a:bodyPr>
          <a:lstStyle/>
          <a:p>
            <a:pPr marL="0" indent="0">
              <a:buNone/>
            </a:pPr>
            <a:r>
              <a:rPr lang="en-AU" b="1" dirty="0"/>
              <a:t>ARC Centre of Excellence in Population Ageing Research (Funding: $12.7 million over 7 years since 2016)</a:t>
            </a:r>
          </a:p>
          <a:p>
            <a:pPr marL="0" indent="0">
              <a:buNone/>
            </a:pPr>
            <a:endParaRPr lang="en-US" b="1" dirty="0"/>
          </a:p>
          <a:p>
            <a:r>
              <a:rPr lang="en-AU" dirty="0"/>
              <a:t>The Centre aims to establish Australia as a world leader in the field of population ageing research.</a:t>
            </a:r>
          </a:p>
          <a:p>
            <a:r>
              <a:rPr lang="en-AU" dirty="0"/>
              <a:t>Through a unique combination of cross-disciplinary expertise drawn from Economics, Psychology, Sociology, Epidemiology, Actuarial Science, and Demography. </a:t>
            </a:r>
          </a:p>
          <a:p>
            <a:r>
              <a:rPr lang="en-AU" dirty="0"/>
              <a:t>It will produce research that will transform thinking about population ageing, inform private and public sector policy and yield outcomes that improve the well-being of the aged and their social and economic environment.</a:t>
            </a:r>
            <a:endParaRPr lang="en-US" dirty="0"/>
          </a:p>
          <a:p>
            <a:endParaRPr lang="en-US" dirty="0"/>
          </a:p>
        </p:txBody>
      </p:sp>
      <p:sp>
        <p:nvSpPr>
          <p:cNvPr id="4" name="Slide Number Placeholder 3"/>
          <p:cNvSpPr>
            <a:spLocks noGrp="1"/>
          </p:cNvSpPr>
          <p:nvPr>
            <p:ph type="sldNum" sz="quarter" idx="12"/>
          </p:nvPr>
        </p:nvSpPr>
        <p:spPr/>
        <p:txBody>
          <a:bodyPr/>
          <a:lstStyle/>
          <a:p>
            <a:fld id="{CD6C4A60-4526-4780-800F-EAE872A0A01D}" type="slidenum">
              <a:rPr lang="en-AU" smtClean="0"/>
              <a:pPr/>
              <a:t>8</a:t>
            </a:fld>
            <a:endParaRPr lang="en-AU"/>
          </a:p>
        </p:txBody>
      </p:sp>
      <p:sp>
        <p:nvSpPr>
          <p:cNvPr id="2" name="Rectangle 1"/>
          <p:cNvSpPr/>
          <p:nvPr/>
        </p:nvSpPr>
        <p:spPr>
          <a:xfrm>
            <a:off x="692252" y="476672"/>
            <a:ext cx="7759496" cy="646331"/>
          </a:xfrm>
          <a:prstGeom prst="rect">
            <a:avLst/>
          </a:prstGeom>
        </p:spPr>
        <p:txBody>
          <a:bodyPr wrap="none">
            <a:spAutoFit/>
          </a:bodyPr>
          <a:lstStyle/>
          <a:p>
            <a:pPr algn="ctr"/>
            <a:r>
              <a:rPr lang="en-US" sz="3600" dirty="0"/>
              <a:t>Examples of interdisciplinary research</a:t>
            </a:r>
            <a:endParaRPr lang="en-AU" sz="3600" dirty="0"/>
          </a:p>
        </p:txBody>
      </p:sp>
    </p:spTree>
    <p:extLst>
      <p:ext uri="{BB962C8B-B14F-4D97-AF65-F5344CB8AC3E}">
        <p14:creationId xmlns:p14="http://schemas.microsoft.com/office/powerpoint/2010/main" val="3555737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332656"/>
            <a:ext cx="8229600" cy="1143000"/>
          </a:xfrm>
        </p:spPr>
        <p:txBody>
          <a:bodyPr>
            <a:normAutofit/>
          </a:bodyPr>
          <a:lstStyle/>
          <a:p>
            <a:r>
              <a:rPr lang="en-AU" sz="3600" dirty="0"/>
              <a:t>Interdisciplinary research at UniSA</a:t>
            </a:r>
          </a:p>
        </p:txBody>
      </p:sp>
      <p:sp>
        <p:nvSpPr>
          <p:cNvPr id="3" name="Content Placeholder 2"/>
          <p:cNvSpPr>
            <a:spLocks noGrp="1"/>
          </p:cNvSpPr>
          <p:nvPr>
            <p:ph idx="1"/>
          </p:nvPr>
        </p:nvSpPr>
        <p:spPr>
          <a:xfrm>
            <a:off x="450565" y="1556792"/>
            <a:ext cx="8229600" cy="4389120"/>
          </a:xfrm>
        </p:spPr>
        <p:txBody>
          <a:bodyPr>
            <a:noAutofit/>
          </a:bodyPr>
          <a:lstStyle/>
          <a:p>
            <a:r>
              <a:rPr lang="en-AU" sz="2400" dirty="0"/>
              <a:t>Socially Inclusive Employment Practices and Australian’s Cultural and Creative Industries</a:t>
            </a:r>
          </a:p>
          <a:p>
            <a:r>
              <a:rPr lang="en-AU" sz="2400" dirty="0"/>
              <a:t>Investigators: </a:t>
            </a:r>
          </a:p>
          <a:p>
            <a:pPr lvl="1"/>
            <a:r>
              <a:rPr lang="en-AU" sz="2200" dirty="0"/>
              <a:t>Prof Susan Luckman - CIL - Division of EASS</a:t>
            </a:r>
            <a:br>
              <a:rPr lang="en-AU" sz="2200" dirty="0"/>
            </a:br>
            <a:r>
              <a:rPr lang="en-AU" sz="2200" dirty="0"/>
              <a:t>Prof Ruth </a:t>
            </a:r>
            <a:r>
              <a:rPr lang="en-AU" sz="2200" dirty="0" err="1"/>
              <a:t>Rentschler</a:t>
            </a:r>
            <a:r>
              <a:rPr lang="en-AU" sz="2200" dirty="0"/>
              <a:t> - BUE - UniSA Business School</a:t>
            </a:r>
            <a:br>
              <a:rPr lang="en-AU" sz="2200" dirty="0"/>
            </a:br>
            <a:r>
              <a:rPr lang="en-AU" sz="2200" dirty="0"/>
              <a:t>Dr Heather Anderson - CIL - Division of EASS</a:t>
            </a:r>
            <a:br>
              <a:rPr lang="en-AU" sz="2200" dirty="0"/>
            </a:br>
            <a:r>
              <a:rPr lang="en-AU" sz="2200" dirty="0"/>
              <a:t>Dr </a:t>
            </a:r>
            <a:r>
              <a:rPr lang="en-AU" sz="2200" dirty="0" err="1"/>
              <a:t>Ruchi</a:t>
            </a:r>
            <a:r>
              <a:rPr lang="en-AU" sz="2200" dirty="0"/>
              <a:t> Sinha - BUE - UniSA Business School </a:t>
            </a:r>
          </a:p>
          <a:p>
            <a:r>
              <a:rPr lang="en-AU" sz="2400" dirty="0"/>
              <a:t>External industry partners: </a:t>
            </a:r>
          </a:p>
          <a:p>
            <a:pPr lvl="1"/>
            <a:r>
              <a:rPr lang="en-AU" sz="2200" dirty="0"/>
              <a:t>MEAA - Media, Entertainment Arts Alliance</a:t>
            </a:r>
            <a:br>
              <a:rPr lang="en-AU" sz="2200" dirty="0"/>
            </a:br>
            <a:r>
              <a:rPr lang="en-AU" sz="2200" dirty="0"/>
              <a:t>Australian Human Rights Commission,</a:t>
            </a:r>
            <a:br>
              <a:rPr lang="en-AU" sz="2200" dirty="0"/>
            </a:br>
            <a:r>
              <a:rPr lang="en-AU" sz="2200" dirty="0"/>
              <a:t>AMIA - The Digital Industry Association of Australia. </a:t>
            </a:r>
          </a:p>
        </p:txBody>
      </p:sp>
      <p:sp>
        <p:nvSpPr>
          <p:cNvPr id="4" name="Slide Number Placeholder 3"/>
          <p:cNvSpPr>
            <a:spLocks noGrp="1"/>
          </p:cNvSpPr>
          <p:nvPr>
            <p:ph type="sldNum" sz="quarter" idx="12"/>
          </p:nvPr>
        </p:nvSpPr>
        <p:spPr/>
        <p:txBody>
          <a:bodyPr/>
          <a:lstStyle/>
          <a:p>
            <a:fld id="{CD6C4A60-4526-4780-800F-EAE872A0A01D}" type="slidenum">
              <a:rPr lang="en-AU" smtClean="0"/>
              <a:pPr/>
              <a:t>9</a:t>
            </a:fld>
            <a:endParaRPr lang="en-AU"/>
          </a:p>
        </p:txBody>
      </p:sp>
      <p:sp>
        <p:nvSpPr>
          <p:cNvPr id="5" name="Rectangle 4"/>
          <p:cNvSpPr/>
          <p:nvPr/>
        </p:nvSpPr>
        <p:spPr>
          <a:xfrm>
            <a:off x="539552" y="5996673"/>
            <a:ext cx="7704856" cy="369332"/>
          </a:xfrm>
          <a:prstGeom prst="rect">
            <a:avLst/>
          </a:prstGeom>
        </p:spPr>
        <p:txBody>
          <a:bodyPr wrap="square">
            <a:spAutoFit/>
          </a:bodyPr>
          <a:lstStyle/>
          <a:p>
            <a:r>
              <a:rPr lang="en-AU" dirty="0" err="1"/>
              <a:t>Youtube</a:t>
            </a:r>
            <a:r>
              <a:rPr lang="en-AU" dirty="0"/>
              <a:t>: https://www.youtube.com/watch?v=G55YIAXP4YA</a:t>
            </a:r>
          </a:p>
        </p:txBody>
      </p:sp>
    </p:spTree>
    <p:extLst>
      <p:ext uri="{BB962C8B-B14F-4D97-AF65-F5344CB8AC3E}">
        <p14:creationId xmlns:p14="http://schemas.microsoft.com/office/powerpoint/2010/main" val="38009823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910</TotalTime>
  <Words>1119</Words>
  <Application>Microsoft Office PowerPoint</Application>
  <PresentationFormat>On-screen Show (4:3)</PresentationFormat>
  <Paragraphs>166</Paragraphs>
  <Slides>17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Constantia</vt:lpstr>
      <vt:lpstr>Times New Roman</vt:lpstr>
      <vt:lpstr>Wingdings</vt:lpstr>
      <vt:lpstr>Wingdings 2</vt:lpstr>
      <vt:lpstr>Flow</vt:lpstr>
      <vt:lpstr>Week 3:  Conducting interdisciplinary research: An overview</vt:lpstr>
      <vt:lpstr>Australian Research Council</vt:lpstr>
      <vt:lpstr>PowerPoint Presentation</vt:lpstr>
      <vt:lpstr>The value of interdisciplinary research (acknowledgement: Diesendorf &amp; Rammelt, Opinion, 2012) </vt:lpstr>
      <vt:lpstr>PowerPoint Presentation</vt:lpstr>
      <vt:lpstr>PowerPoint Presentation</vt:lpstr>
      <vt:lpstr>Vignettes – variety of interdisciplinarity (acknowledgement: Gabriele Bammer, ANU, Funding Interdisciplinary Research) </vt:lpstr>
      <vt:lpstr>PowerPoint Presentation</vt:lpstr>
      <vt:lpstr>Interdisciplinary research at UniSA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Company>University of South Australia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Ice-breaker: Let us know about you </dc:title>
  <dc:creator>UniSA</dc:creator>
  <cp:lastModifiedBy>Tina Du</cp:lastModifiedBy>
  <cp:revision>164</cp:revision>
  <dcterms:created xsi:type="dcterms:W3CDTF">2011-01-05T04:23:56Z</dcterms:created>
  <dcterms:modified xsi:type="dcterms:W3CDTF">2020-07-27T01:25:21Z</dcterms:modified>
</cp:coreProperties>
</file>